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47"/>
  </p:notesMasterIdLst>
  <p:handoutMasterIdLst>
    <p:handoutMasterId r:id="rId48"/>
  </p:handoutMasterIdLst>
  <p:sldIdLst>
    <p:sldId id="256" r:id="rId2"/>
    <p:sldId id="387" r:id="rId3"/>
    <p:sldId id="388" r:id="rId4"/>
    <p:sldId id="389" r:id="rId5"/>
    <p:sldId id="395" r:id="rId6"/>
    <p:sldId id="398" r:id="rId7"/>
    <p:sldId id="391" r:id="rId8"/>
    <p:sldId id="393" r:id="rId9"/>
    <p:sldId id="394" r:id="rId10"/>
    <p:sldId id="396" r:id="rId11"/>
    <p:sldId id="397" r:id="rId12"/>
    <p:sldId id="514" r:id="rId13"/>
    <p:sldId id="515" r:id="rId14"/>
    <p:sldId id="355" r:id="rId15"/>
    <p:sldId id="523" r:id="rId16"/>
    <p:sldId id="475" r:id="rId17"/>
    <p:sldId id="542" r:id="rId18"/>
    <p:sldId id="543" r:id="rId19"/>
    <p:sldId id="555" r:id="rId20"/>
    <p:sldId id="544" r:id="rId21"/>
    <p:sldId id="534" r:id="rId22"/>
    <p:sldId id="556" r:id="rId23"/>
    <p:sldId id="557" r:id="rId24"/>
    <p:sldId id="558" r:id="rId25"/>
    <p:sldId id="559" r:id="rId26"/>
    <p:sldId id="545" r:id="rId27"/>
    <p:sldId id="554" r:id="rId28"/>
    <p:sldId id="560" r:id="rId29"/>
    <p:sldId id="546" r:id="rId30"/>
    <p:sldId id="561" r:id="rId31"/>
    <p:sldId id="562" r:id="rId32"/>
    <p:sldId id="563" r:id="rId33"/>
    <p:sldId id="550" r:id="rId34"/>
    <p:sldId id="551" r:id="rId35"/>
    <p:sldId id="564" r:id="rId36"/>
    <p:sldId id="565" r:id="rId37"/>
    <p:sldId id="566" r:id="rId38"/>
    <p:sldId id="567" r:id="rId39"/>
    <p:sldId id="572" r:id="rId40"/>
    <p:sldId id="552" r:id="rId41"/>
    <p:sldId id="553" r:id="rId42"/>
    <p:sldId id="568" r:id="rId43"/>
    <p:sldId id="569" r:id="rId44"/>
    <p:sldId id="570" r:id="rId45"/>
    <p:sldId id="571" r:id="rId4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anda K. Perl" initials="AKP" lastIdx="6" clrIdx="0"/>
  <p:cmAuthor id="1" name=" AZychowski" initials="AZych"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39600"/>
    <a:srgbClr val="E98300"/>
    <a:srgbClr val="5A85D7"/>
    <a:srgbClr val="D6BF4B"/>
    <a:srgbClr val="4E6078"/>
    <a:srgbClr val="606D7E"/>
    <a:srgbClr val="9B6960"/>
    <a:srgbClr val="D24A45"/>
    <a:srgbClr val="939E00"/>
    <a:srgbClr val="AFBB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81" autoAdjust="0"/>
    <p:restoredTop sz="86972" autoAdjust="0"/>
  </p:normalViewPr>
  <p:slideViewPr>
    <p:cSldViewPr>
      <p:cViewPr varScale="1">
        <p:scale>
          <a:sx n="67" d="100"/>
          <a:sy n="67" d="100"/>
        </p:scale>
        <p:origin x="-102" y="-612"/>
      </p:cViewPr>
      <p:guideLst>
        <p:guide orient="horz" pos="2160"/>
        <p:guide orient="horz" pos="1248"/>
        <p:guide orient="horz" pos="3088"/>
        <p:guide orient="horz" pos="1019"/>
        <p:guide orient="horz" pos="3881"/>
        <p:guide pos="2880"/>
        <p:guide pos="293"/>
        <p:guide pos="5486"/>
      </p:guideLst>
    </p:cSldViewPr>
  </p:slideViewPr>
  <p:outlineViewPr>
    <p:cViewPr>
      <p:scale>
        <a:sx n="33" d="100"/>
        <a:sy n="33" d="100"/>
      </p:scale>
      <p:origin x="0" y="15042"/>
    </p:cViewPr>
  </p:outlineViewPr>
  <p:notesTextViewPr>
    <p:cViewPr>
      <p:scale>
        <a:sx n="100" d="100"/>
        <a:sy n="100" d="100"/>
      </p:scale>
      <p:origin x="0" y="0"/>
    </p:cViewPr>
  </p:notesTextViewPr>
  <p:notesViewPr>
    <p:cSldViewPr>
      <p:cViewPr varScale="1">
        <p:scale>
          <a:sx n="67" d="100"/>
          <a:sy n="67" d="100"/>
        </p:scale>
        <p:origin x="-2796"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4CCEBED-03DC-4637-93A1-5D03CBE0C449}" type="datetimeFigureOut">
              <a:rPr lang="en-US" smtClean="0"/>
              <a:pPr/>
              <a:t>9/2/2014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5030831-2F69-4839-BD94-27B021C4D749}" type="slidenum">
              <a:rPr lang="en-US" smtClean="0"/>
              <a:pPr/>
              <a:t>‹#›</a:t>
            </a:fld>
            <a:endParaRPr lang="en-US"/>
          </a:p>
        </p:txBody>
      </p:sp>
    </p:spTree>
    <p:extLst>
      <p:ext uri="{BB962C8B-B14F-4D97-AF65-F5344CB8AC3E}">
        <p14:creationId xmlns:p14="http://schemas.microsoft.com/office/powerpoint/2010/main" val="22386767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26BAB3-664F-4BA3-92D4-3AE32B3977EB}" type="datetimeFigureOut">
              <a:rPr lang="en-US" smtClean="0"/>
              <a:pPr/>
              <a:t>9/2/2014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F4EE6C-030B-4D9E-8E6C-83293DC399BF}" type="slidenum">
              <a:rPr lang="en-US" smtClean="0"/>
              <a:pPr/>
              <a:t>‹#›</a:t>
            </a:fld>
            <a:endParaRPr lang="en-US"/>
          </a:p>
        </p:txBody>
      </p:sp>
    </p:spTree>
    <p:extLst>
      <p:ext uri="{BB962C8B-B14F-4D97-AF65-F5344CB8AC3E}">
        <p14:creationId xmlns:p14="http://schemas.microsoft.com/office/powerpoint/2010/main" val="2018135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F4EE6C-030B-4D9E-8E6C-83293DC399BF}" type="slidenum">
              <a:rPr lang="en-US" smtClean="0"/>
              <a:pPr/>
              <a:t>1</a:t>
            </a:fld>
            <a:endParaRPr lang="en-US"/>
          </a:p>
        </p:txBody>
      </p:sp>
    </p:spTree>
    <p:extLst>
      <p:ext uri="{BB962C8B-B14F-4D97-AF65-F5344CB8AC3E}">
        <p14:creationId xmlns:p14="http://schemas.microsoft.com/office/powerpoint/2010/main" val="20451957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b="1" dirty="0" smtClean="0"/>
          </a:p>
        </p:txBody>
      </p:sp>
      <p:sp>
        <p:nvSpPr>
          <p:cNvPr id="4" name="Slide Number Placeholder 3"/>
          <p:cNvSpPr>
            <a:spLocks noGrp="1"/>
          </p:cNvSpPr>
          <p:nvPr>
            <p:ph type="sldNum" sz="quarter" idx="10"/>
          </p:nvPr>
        </p:nvSpPr>
        <p:spPr/>
        <p:txBody>
          <a:bodyPr/>
          <a:lstStyle/>
          <a:p>
            <a:fld id="{54F4EE6C-030B-4D9E-8E6C-83293DC399BF}" type="slidenum">
              <a:rPr lang="en-US" smtClean="0"/>
              <a:pPr/>
              <a:t>30</a:t>
            </a:fld>
            <a:endParaRPr lang="en-US"/>
          </a:p>
        </p:txBody>
      </p:sp>
    </p:spTree>
    <p:extLst>
      <p:ext uri="{BB962C8B-B14F-4D97-AF65-F5344CB8AC3E}">
        <p14:creationId xmlns:p14="http://schemas.microsoft.com/office/powerpoint/2010/main" val="7398726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b="1" dirty="0" smtClean="0"/>
          </a:p>
        </p:txBody>
      </p:sp>
      <p:sp>
        <p:nvSpPr>
          <p:cNvPr id="4" name="Slide Number Placeholder 3"/>
          <p:cNvSpPr>
            <a:spLocks noGrp="1"/>
          </p:cNvSpPr>
          <p:nvPr>
            <p:ph type="sldNum" sz="quarter" idx="10"/>
          </p:nvPr>
        </p:nvSpPr>
        <p:spPr/>
        <p:txBody>
          <a:bodyPr/>
          <a:lstStyle/>
          <a:p>
            <a:fld id="{54F4EE6C-030B-4D9E-8E6C-83293DC399BF}" type="slidenum">
              <a:rPr lang="en-US" smtClean="0"/>
              <a:pPr/>
              <a:t>35</a:t>
            </a:fld>
            <a:endParaRPr lang="en-US"/>
          </a:p>
        </p:txBody>
      </p:sp>
    </p:spTree>
    <p:extLst>
      <p:ext uri="{BB962C8B-B14F-4D97-AF65-F5344CB8AC3E}">
        <p14:creationId xmlns:p14="http://schemas.microsoft.com/office/powerpoint/2010/main" val="7398726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b="1" dirty="0" smtClean="0"/>
          </a:p>
        </p:txBody>
      </p:sp>
      <p:sp>
        <p:nvSpPr>
          <p:cNvPr id="4" name="Slide Number Placeholder 3"/>
          <p:cNvSpPr>
            <a:spLocks noGrp="1"/>
          </p:cNvSpPr>
          <p:nvPr>
            <p:ph type="sldNum" sz="quarter" idx="10"/>
          </p:nvPr>
        </p:nvSpPr>
        <p:spPr/>
        <p:txBody>
          <a:bodyPr/>
          <a:lstStyle/>
          <a:p>
            <a:fld id="{54F4EE6C-030B-4D9E-8E6C-83293DC399BF}" type="slidenum">
              <a:rPr lang="en-US" smtClean="0"/>
              <a:pPr/>
              <a:t>36</a:t>
            </a:fld>
            <a:endParaRPr lang="en-US"/>
          </a:p>
        </p:txBody>
      </p:sp>
    </p:spTree>
    <p:extLst>
      <p:ext uri="{BB962C8B-B14F-4D97-AF65-F5344CB8AC3E}">
        <p14:creationId xmlns:p14="http://schemas.microsoft.com/office/powerpoint/2010/main" val="7398726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55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8296D6-C861-4C9C-91C9-E2F908FD0969}" type="slidenum">
              <a:rPr lang="en-US"/>
              <a:pPr/>
              <a:t>38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bwMode="auto">
          <a:noFill/>
          <a:ln>
            <a:solidFill>
              <a:srgbClr val="000000"/>
            </a:solidFill>
            <a:miter lim="800000"/>
            <a:headEnd/>
            <a:tailEnd/>
          </a:ln>
        </p:spPr>
      </p:sp>
      <p:sp>
        <p:nvSpPr>
          <p:cNvPr id="675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75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C43B4E4-387F-43C7-87E3-B6FA4DFF18B8}" type="slidenum">
              <a:rPr lang="en-US"/>
              <a:pPr/>
              <a:t>39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F7A3923-7E4E-4A75-9471-679EA07A1C43}" type="slidenum">
              <a:rPr lang="en-US" smtClean="0"/>
              <a:pPr/>
              <a:t>10</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F7A3923-7E4E-4A75-9471-679EA07A1C43}" type="slidenum">
              <a:rPr lang="en-US" smtClean="0"/>
              <a:pPr/>
              <a:t>11</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F4EE6C-030B-4D9E-8E6C-83293DC399BF}" type="slidenum">
              <a:rPr lang="en-US" smtClean="0"/>
              <a:pPr/>
              <a:t>16</a:t>
            </a:fld>
            <a:endParaRPr lang="en-US"/>
          </a:p>
        </p:txBody>
      </p:sp>
    </p:spTree>
    <p:extLst>
      <p:ext uri="{BB962C8B-B14F-4D97-AF65-F5344CB8AC3E}">
        <p14:creationId xmlns:p14="http://schemas.microsoft.com/office/powerpoint/2010/main" val="428686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F4EE6C-030B-4D9E-8E6C-83293DC399BF}" type="slidenum">
              <a:rPr lang="en-US" smtClean="0"/>
              <a:pPr/>
              <a:t>19</a:t>
            </a:fld>
            <a:endParaRPr lang="en-US"/>
          </a:p>
        </p:txBody>
      </p:sp>
    </p:spTree>
    <p:extLst>
      <p:ext uri="{BB962C8B-B14F-4D97-AF65-F5344CB8AC3E}">
        <p14:creationId xmlns:p14="http://schemas.microsoft.com/office/powerpoint/2010/main" val="2242500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b="1" dirty="0" smtClean="0"/>
          </a:p>
        </p:txBody>
      </p:sp>
      <p:sp>
        <p:nvSpPr>
          <p:cNvPr id="4" name="Slide Number Placeholder 3"/>
          <p:cNvSpPr>
            <a:spLocks noGrp="1"/>
          </p:cNvSpPr>
          <p:nvPr>
            <p:ph type="sldNum" sz="quarter" idx="10"/>
          </p:nvPr>
        </p:nvSpPr>
        <p:spPr/>
        <p:txBody>
          <a:bodyPr/>
          <a:lstStyle/>
          <a:p>
            <a:fld id="{54F4EE6C-030B-4D9E-8E6C-83293DC399BF}" type="slidenum">
              <a:rPr lang="en-US" smtClean="0"/>
              <a:pPr/>
              <a:t>21</a:t>
            </a:fld>
            <a:endParaRPr lang="en-US"/>
          </a:p>
        </p:txBody>
      </p:sp>
    </p:spTree>
    <p:extLst>
      <p:ext uri="{BB962C8B-B14F-4D97-AF65-F5344CB8AC3E}">
        <p14:creationId xmlns:p14="http://schemas.microsoft.com/office/powerpoint/2010/main" val="7398726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b="1" dirty="0" smtClean="0"/>
          </a:p>
        </p:txBody>
      </p:sp>
      <p:sp>
        <p:nvSpPr>
          <p:cNvPr id="4" name="Slide Number Placeholder 3"/>
          <p:cNvSpPr>
            <a:spLocks noGrp="1"/>
          </p:cNvSpPr>
          <p:nvPr>
            <p:ph type="sldNum" sz="quarter" idx="10"/>
          </p:nvPr>
        </p:nvSpPr>
        <p:spPr/>
        <p:txBody>
          <a:bodyPr/>
          <a:lstStyle/>
          <a:p>
            <a:fld id="{54F4EE6C-030B-4D9E-8E6C-83293DC399BF}" type="slidenum">
              <a:rPr lang="en-US" smtClean="0"/>
              <a:pPr/>
              <a:t>22</a:t>
            </a:fld>
            <a:endParaRPr lang="en-US"/>
          </a:p>
        </p:txBody>
      </p:sp>
    </p:spTree>
    <p:extLst>
      <p:ext uri="{BB962C8B-B14F-4D97-AF65-F5344CB8AC3E}">
        <p14:creationId xmlns:p14="http://schemas.microsoft.com/office/powerpoint/2010/main" val="739872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F4EE6C-030B-4D9E-8E6C-83293DC399BF}" type="slidenum">
              <a:rPr lang="en-US" smtClean="0"/>
              <a:pPr/>
              <a:t>23</a:t>
            </a:fld>
            <a:endParaRPr lang="en-US"/>
          </a:p>
        </p:txBody>
      </p:sp>
    </p:spTree>
    <p:extLst>
      <p:ext uri="{BB962C8B-B14F-4D97-AF65-F5344CB8AC3E}">
        <p14:creationId xmlns:p14="http://schemas.microsoft.com/office/powerpoint/2010/main" val="22587253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b="1" dirty="0" smtClean="0"/>
          </a:p>
        </p:txBody>
      </p:sp>
      <p:sp>
        <p:nvSpPr>
          <p:cNvPr id="4" name="Slide Number Placeholder 3"/>
          <p:cNvSpPr>
            <a:spLocks noGrp="1"/>
          </p:cNvSpPr>
          <p:nvPr>
            <p:ph type="sldNum" sz="quarter" idx="10"/>
          </p:nvPr>
        </p:nvSpPr>
        <p:spPr/>
        <p:txBody>
          <a:bodyPr/>
          <a:lstStyle/>
          <a:p>
            <a:fld id="{54F4EE6C-030B-4D9E-8E6C-83293DC399BF}" type="slidenum">
              <a:rPr lang="en-US" smtClean="0"/>
              <a:pPr/>
              <a:t>29</a:t>
            </a:fld>
            <a:endParaRPr lang="en-US"/>
          </a:p>
        </p:txBody>
      </p:sp>
    </p:spTree>
    <p:extLst>
      <p:ext uri="{BB962C8B-B14F-4D97-AF65-F5344CB8AC3E}">
        <p14:creationId xmlns:p14="http://schemas.microsoft.com/office/powerpoint/2010/main" val="7398726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dirty="0"/>
              <a:t>FOR EXERCISE </a:t>
            </a:r>
            <a:r>
              <a:rPr lang="en-US" dirty="0" smtClean="0"/>
              <a:t>PURPOSES </a:t>
            </a:r>
            <a:r>
              <a:rPr lang="en-US" dirty="0"/>
              <a:t>ONLY</a:t>
            </a:r>
          </a:p>
        </p:txBody>
      </p:sp>
      <p:sp>
        <p:nvSpPr>
          <p:cNvPr id="6" name="Slide Number Placeholder 5"/>
          <p:cNvSpPr>
            <a:spLocks noGrp="1"/>
          </p:cNvSpPr>
          <p:nvPr>
            <p:ph type="sldNum" sz="quarter" idx="12"/>
          </p:nvPr>
        </p:nvSpPr>
        <p:spPr/>
        <p:txBody>
          <a:bodyPr/>
          <a:lstStyle>
            <a:lvl1pPr>
              <a:defRPr/>
            </a:lvl1pPr>
          </a:lstStyle>
          <a:p>
            <a:pPr>
              <a:defRPr/>
            </a:pPr>
            <a:fld id="{A912CBC5-7623-4F96-BCBC-71AC1C93B4B6}" type="slidenum">
              <a:rPr lang="en-US"/>
              <a:pPr>
                <a:defRPr/>
              </a:pPr>
              <a:t>‹#›</a:t>
            </a:fld>
            <a:endParaRPr lang="en-US"/>
          </a:p>
        </p:txBody>
      </p:sp>
      <p:sp>
        <p:nvSpPr>
          <p:cNvPr id="8" name="Rectangle 7"/>
          <p:cNvSpPr/>
          <p:nvPr userDrawn="1"/>
        </p:nvSpPr>
        <p:spPr>
          <a:xfrm flipV="1">
            <a:off x="0" y="6659882"/>
            <a:ext cx="9144000" cy="1981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itchFamily="34" charset="0"/>
              <a:cs typeface="Arial" pitchFamily="34" charset="0"/>
            </a:endParaRPr>
          </a:p>
        </p:txBody>
      </p:sp>
      <p:sp>
        <p:nvSpPr>
          <p:cNvPr id="9" name="Right Bracket 8"/>
          <p:cNvSpPr/>
          <p:nvPr userDrawn="1"/>
        </p:nvSpPr>
        <p:spPr>
          <a:xfrm flipH="1">
            <a:off x="215508" y="441129"/>
            <a:ext cx="267092" cy="5943600"/>
          </a:xfrm>
          <a:prstGeom prst="rightBracket">
            <a:avLst>
              <a:gd name="adj" fmla="val 0"/>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Arial" pitchFamily="34" charset="0"/>
              <a:cs typeface="Arial" pitchFamily="34" charset="0"/>
            </a:endParaRPr>
          </a:p>
        </p:txBody>
      </p:sp>
      <p:pic>
        <p:nvPicPr>
          <p:cNvPr id="11" name="Picture 10" descr="postdoc_fda_logo.jpg"/>
          <p:cNvPicPr/>
          <p:nvPr userDrawn="1"/>
        </p:nvPicPr>
        <p:blipFill>
          <a:blip r:embed="rId2" cstate="print"/>
          <a:stretch>
            <a:fillRect/>
          </a:stretch>
        </p:blipFill>
        <p:spPr>
          <a:xfrm>
            <a:off x="7543800" y="5580386"/>
            <a:ext cx="1119178" cy="74421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dirty="0"/>
              <a:t>FOR EXERCISE </a:t>
            </a:r>
            <a:r>
              <a:rPr lang="en-US" dirty="0" smtClean="0"/>
              <a:t>PURPOSES </a:t>
            </a:r>
            <a:r>
              <a:rPr lang="en-US" dirty="0"/>
              <a:t>ONLY</a:t>
            </a:r>
          </a:p>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E70EEE0-E25B-467A-8F74-A5FEE24E3CD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dirty="0"/>
              <a:t>FOR EXERCISE </a:t>
            </a:r>
            <a:r>
              <a:rPr lang="en-US" dirty="0" smtClean="0"/>
              <a:t>PURPOSES </a:t>
            </a:r>
            <a:r>
              <a:rPr lang="en-US" dirty="0"/>
              <a:t>ONLY</a:t>
            </a:r>
          </a:p>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8539DF8-7E1C-47FF-AB4D-083ABDD16A6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dirty="0"/>
              <a:t>FOR EXERCISE </a:t>
            </a:r>
            <a:r>
              <a:rPr lang="en-US" dirty="0" smtClean="0"/>
              <a:t>PURPOSES </a:t>
            </a:r>
            <a:r>
              <a:rPr lang="en-US" dirty="0"/>
              <a:t>ONLY</a:t>
            </a:r>
          </a:p>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F2AB4C5-852A-4B79-A925-A313AE6D1F8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5" name="Rectangle 14"/>
          <p:cNvSpPr/>
          <p:nvPr userDrawn="1"/>
        </p:nvSpPr>
        <p:spPr>
          <a:xfrm>
            <a:off x="0" y="0"/>
            <a:ext cx="9144000" cy="1295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lvl1pPr algn="l">
              <a:defRPr sz="3400" b="0">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28600" indent="-228600">
              <a:buFont typeface="Wingdings" pitchFamily="2" charset="2"/>
              <a:buChar char="§"/>
              <a:defRPr sz="2600">
                <a:latin typeface="Arial" pitchFamily="34" charset="0"/>
                <a:cs typeface="Arial" pitchFamily="34" charset="0"/>
              </a:defRPr>
            </a:lvl1pPr>
            <a:lvl2pPr marL="457200" indent="-228600">
              <a:buFont typeface="Wingdings" pitchFamily="2" charset="2"/>
              <a:buChar char="§"/>
              <a:defRPr sz="22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1"/>
            <a:r>
              <a:rPr lang="en-US" dirty="0" smtClean="0"/>
              <a:t>Third level</a:t>
            </a:r>
          </a:p>
          <a:p>
            <a:pPr lvl="1"/>
            <a:r>
              <a:rPr lang="en-US" dirty="0" smtClean="0"/>
              <a:t>Fourth level</a:t>
            </a:r>
          </a:p>
          <a:p>
            <a:pPr lvl="1"/>
            <a:r>
              <a:rPr lang="en-US" dirty="0" smtClean="0"/>
              <a:t>Fifth level</a:t>
            </a:r>
            <a:endParaRPr lang="en-US" dirty="0"/>
          </a:p>
        </p:txBody>
      </p:sp>
      <p:sp>
        <p:nvSpPr>
          <p:cNvPr id="8" name="Rectangle 7"/>
          <p:cNvSpPr/>
          <p:nvPr userDrawn="1"/>
        </p:nvSpPr>
        <p:spPr>
          <a:xfrm flipV="1">
            <a:off x="0" y="6659882"/>
            <a:ext cx="9144000" cy="1981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sp>
        <p:nvSpPr>
          <p:cNvPr id="10" name="TextBox 9"/>
          <p:cNvSpPr txBox="1"/>
          <p:nvPr userDrawn="1"/>
        </p:nvSpPr>
        <p:spPr>
          <a:xfrm>
            <a:off x="8597900" y="6624479"/>
            <a:ext cx="533400" cy="246221"/>
          </a:xfrm>
          <a:prstGeom prst="rect">
            <a:avLst/>
          </a:prstGeom>
          <a:noFill/>
        </p:spPr>
        <p:txBody>
          <a:bodyPr wrap="square" rtlCol="0">
            <a:spAutoFit/>
          </a:bodyPr>
          <a:lstStyle/>
          <a:p>
            <a:fld id="{A39EBA2C-2B3A-489A-9946-0F67A799EDA5}" type="slidenum">
              <a:rPr lang="en-US" sz="1000" smtClean="0">
                <a:solidFill>
                  <a:schemeClr val="bg1"/>
                </a:solidFill>
              </a:rPr>
              <a:pPr/>
              <a:t>‹#›</a:t>
            </a:fld>
            <a:endParaRPr lang="en-US" sz="1000" dirty="0">
              <a:solidFill>
                <a:schemeClr val="bg1"/>
              </a:solidFill>
            </a:endParaRPr>
          </a:p>
        </p:txBody>
      </p:sp>
      <p:sp>
        <p:nvSpPr>
          <p:cNvPr id="11" name="Footer Placeholder 3"/>
          <p:cNvSpPr>
            <a:spLocks noGrp="1"/>
          </p:cNvSpPr>
          <p:nvPr userDrawn="1">
            <p:ph type="ftr" sz="quarter" idx="11"/>
          </p:nvPr>
        </p:nvSpPr>
        <p:spPr>
          <a:xfrm>
            <a:off x="3124200" y="6356350"/>
            <a:ext cx="2895600" cy="365125"/>
          </a:xfrm>
        </p:spPr>
        <p:txBody>
          <a:bodyPr/>
          <a:lstStyle/>
          <a:p>
            <a:pPr>
              <a:defRPr/>
            </a:pPr>
            <a:r>
              <a:rPr lang="en-US" dirty="0" smtClean="0"/>
              <a:t>FOR EXERCISE PURPOSES ONLY</a:t>
            </a:r>
          </a:p>
          <a:p>
            <a:pPr>
              <a:defRPr/>
            </a:pPr>
            <a:endParaRPr lang="en-US" dirty="0"/>
          </a:p>
        </p:txBody>
      </p:sp>
      <p:sp>
        <p:nvSpPr>
          <p:cNvPr id="12" name="Right Bracket 11"/>
          <p:cNvSpPr/>
          <p:nvPr userDrawn="1"/>
        </p:nvSpPr>
        <p:spPr>
          <a:xfrm rot="16200000" flipH="1">
            <a:off x="4438454" y="-3055964"/>
            <a:ext cx="267092" cy="8229600"/>
          </a:xfrm>
          <a:prstGeom prst="rightBracket">
            <a:avLst>
              <a:gd name="adj" fmla="val 0"/>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Arial" pitchFamily="34" charset="0"/>
              <a:cs typeface="Arial" pitchFamily="34" charset="0"/>
            </a:endParaRPr>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dirty="0"/>
              <a:t>FOR EXERCISE </a:t>
            </a:r>
            <a:r>
              <a:rPr lang="en-US" dirty="0" smtClean="0"/>
              <a:t>PURPOSES </a:t>
            </a:r>
            <a:r>
              <a:rPr lang="en-US" dirty="0"/>
              <a:t>ONLY</a:t>
            </a:r>
          </a:p>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0909371-1D60-4AE9-BF48-58DF31C243D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dirty="0"/>
              <a:t>FOR EXERCISE </a:t>
            </a:r>
            <a:r>
              <a:rPr lang="en-US" dirty="0" smtClean="0"/>
              <a:t>PURPOSES </a:t>
            </a:r>
            <a:r>
              <a:rPr lang="en-US" dirty="0"/>
              <a:t>ONLY</a:t>
            </a:r>
          </a:p>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3C65C41C-F3C3-4B51-B56E-89A32591EEE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dirty="0"/>
              <a:t>FOR EXERCISE </a:t>
            </a:r>
            <a:r>
              <a:rPr lang="en-US" dirty="0" smtClean="0"/>
              <a:t>PURPOSES </a:t>
            </a:r>
            <a:r>
              <a:rPr lang="en-US" dirty="0"/>
              <a:t>ONLY</a:t>
            </a:r>
          </a:p>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73C94EF7-BF28-4123-A15A-97D5BD9E988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dirty="0"/>
              <a:t>FOR EXERCISE </a:t>
            </a:r>
            <a:r>
              <a:rPr lang="en-US" dirty="0" smtClean="0"/>
              <a:t>PURPOSES </a:t>
            </a:r>
            <a:r>
              <a:rPr lang="en-US" dirty="0"/>
              <a:t>ONLY</a:t>
            </a:r>
          </a:p>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56966422-BB7B-4D11-A6D8-2A341ED9190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dirty="0"/>
              <a:t>FOR EXERCISE </a:t>
            </a:r>
            <a:r>
              <a:rPr lang="en-US" dirty="0" smtClean="0"/>
              <a:t>PURPOSES </a:t>
            </a:r>
            <a:r>
              <a:rPr lang="en-US" dirty="0"/>
              <a:t>ONLY</a:t>
            </a:r>
          </a:p>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69C688B2-5601-4061-84FE-647AFEB520A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dirty="0"/>
              <a:t>FOR EXERCISE </a:t>
            </a:r>
            <a:r>
              <a:rPr lang="en-US" dirty="0" smtClean="0"/>
              <a:t>PURPOSES </a:t>
            </a:r>
            <a:r>
              <a:rPr lang="en-US" dirty="0"/>
              <a:t>ONLY</a:t>
            </a:r>
          </a:p>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2AEAA11B-B9A8-4DE4-9074-031F3127C50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dirty="0"/>
              <a:t>FOR EXERCISE </a:t>
            </a:r>
            <a:r>
              <a:rPr lang="en-US" dirty="0" smtClean="0"/>
              <a:t>PURPOSES </a:t>
            </a:r>
            <a:r>
              <a:rPr lang="en-US" dirty="0"/>
              <a:t>ONLY</a:t>
            </a:r>
          </a:p>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E8FA589B-8F0F-42EA-B16C-002E85574FE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dirty="0"/>
              <a:t>FOR EXERCISE </a:t>
            </a:r>
            <a:r>
              <a:rPr lang="en-US" dirty="0" smtClean="0"/>
              <a:t>PURPOSES </a:t>
            </a:r>
            <a:r>
              <a:rPr lang="en-US" dirty="0"/>
              <a:t>ONLY</a:t>
            </a:r>
          </a:p>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69262156-A033-4DC1-BFD5-F9774374F37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4"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ul Fodder Tabletop Exercise"/>
          <p:cNvSpPr>
            <a:spLocks noGrp="1"/>
          </p:cNvSpPr>
          <p:nvPr>
            <p:ph type="ctrTitle"/>
          </p:nvPr>
        </p:nvSpPr>
        <p:spPr>
          <a:xfrm>
            <a:off x="2667000" y="2819400"/>
            <a:ext cx="2971800" cy="841375"/>
          </a:xfrm>
        </p:spPr>
        <p:txBody>
          <a:bodyPr/>
          <a:lstStyle/>
          <a:p>
            <a:pPr algn="l" eaLnBrk="1" hangingPunct="1">
              <a:spcAft>
                <a:spcPts val="800"/>
              </a:spcAft>
            </a:pPr>
            <a:r>
              <a:rPr lang="en-US" sz="3600" b="1" dirty="0" smtClean="0">
                <a:solidFill>
                  <a:prstClr val="black"/>
                </a:solidFill>
                <a:latin typeface="Arial" pitchFamily="34" charset="0"/>
                <a:ea typeface="Times New Roman" pitchFamily="18" charset="0"/>
                <a:cs typeface="Arial" pitchFamily="34" charset="0"/>
              </a:rPr>
              <a:t>Foul Fodder</a:t>
            </a:r>
            <a:endParaRPr lang="en-US" sz="3000" b="1" dirty="0"/>
          </a:p>
        </p:txBody>
      </p:sp>
      <p:sp>
        <p:nvSpPr>
          <p:cNvPr id="8" name="Subtitle 7"/>
          <p:cNvSpPr>
            <a:spLocks noGrp="1"/>
          </p:cNvSpPr>
          <p:nvPr>
            <p:ph type="subTitle" idx="1"/>
          </p:nvPr>
        </p:nvSpPr>
        <p:spPr>
          <a:xfrm>
            <a:off x="2667000" y="3429000"/>
            <a:ext cx="6400800" cy="685800"/>
          </a:xfrm>
        </p:spPr>
        <p:txBody>
          <a:bodyPr/>
          <a:lstStyle/>
          <a:p>
            <a:pPr algn="l"/>
            <a:r>
              <a:rPr lang="en-US" dirty="0">
                <a:solidFill>
                  <a:srgbClr val="5A85D7"/>
                </a:solidFill>
                <a:latin typeface="Arial" pitchFamily="34" charset="0"/>
                <a:ea typeface="Times New Roman" pitchFamily="18" charset="0"/>
                <a:cs typeface="Arial" pitchFamily="34" charset="0"/>
              </a:rPr>
              <a:t>Tabletop Exercise</a:t>
            </a:r>
            <a:endParaRPr lang="en-US" dirty="0"/>
          </a:p>
        </p:txBody>
      </p:sp>
      <p:pic>
        <p:nvPicPr>
          <p:cNvPr id="7" name="Picture Placeholder 6" descr="Logo&#10;" title="Foul Fodder"/>
          <p:cNvPicPr>
            <a:picLocks noGrp="1" noChangeAspect="1"/>
          </p:cNvPicPr>
          <p:nvPr>
            <p:ph type="pic" idx="4294967295"/>
          </p:nvPr>
        </p:nvPicPr>
        <p:blipFill>
          <a:blip r:embed="rId3">
            <a:extLst>
              <a:ext uri="{28A0092B-C50C-407E-A947-70E740481C1C}">
                <a14:useLocalDpi xmlns:a14="http://schemas.microsoft.com/office/drawing/2010/main" val="0"/>
              </a:ext>
            </a:extLst>
          </a:blip>
          <a:stretch>
            <a:fillRect/>
          </a:stretch>
        </p:blipFill>
        <p:spPr>
          <a:xfrm>
            <a:off x="609600" y="2286000"/>
            <a:ext cx="2011363" cy="2030413"/>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Objectives</a:t>
            </a:r>
            <a:endParaRPr lang="en-US" dirty="0"/>
          </a:p>
        </p:txBody>
      </p:sp>
      <p:sp>
        <p:nvSpPr>
          <p:cNvPr id="3" name="Content Placeholder 2"/>
          <p:cNvSpPr>
            <a:spLocks noGrp="1"/>
          </p:cNvSpPr>
          <p:nvPr>
            <p:ph idx="1"/>
          </p:nvPr>
        </p:nvSpPr>
        <p:spPr/>
        <p:txBody>
          <a:bodyPr>
            <a:normAutofit/>
          </a:bodyPr>
          <a:lstStyle/>
          <a:p>
            <a:pPr lvl="0"/>
            <a:r>
              <a:rPr lang="en-US" dirty="0" smtClean="0"/>
              <a:t>After the conclusion of this exercise you will be able to:</a:t>
            </a:r>
          </a:p>
          <a:p>
            <a:pPr lvl="1"/>
            <a:r>
              <a:rPr lang="en-US" sz="2400" dirty="0"/>
              <a:t>Articulate their specific roles and responsibilities to other professionals in reacting to an intentional contamination. </a:t>
            </a:r>
          </a:p>
          <a:p>
            <a:pPr lvl="1"/>
            <a:r>
              <a:rPr lang="en-US" sz="2400" dirty="0"/>
              <a:t>State the purpose of having multiple agencies and assume distinct and sometimes overlapping duties to effectively address and remedy the situation.</a:t>
            </a:r>
          </a:p>
          <a:p>
            <a:pPr lvl="1"/>
            <a:r>
              <a:rPr lang="en-US" sz="2400" dirty="0"/>
              <a:t>Collaborate with a diverse group of responders that may not have worked together before, such as the media, law enforcement, risk managers, etc</a:t>
            </a:r>
            <a:r>
              <a:rPr lang="en-US" sz="2400" dirty="0" smtClean="0"/>
              <a:t>.</a:t>
            </a:r>
            <a:endParaRPr lang="en-US" sz="2400" dirty="0"/>
          </a:p>
        </p:txBody>
      </p:sp>
      <p:sp>
        <p:nvSpPr>
          <p:cNvPr id="4" name="Footer Placeholder 3"/>
          <p:cNvSpPr>
            <a:spLocks noGrp="1"/>
          </p:cNvSpPr>
          <p:nvPr>
            <p:ph type="ftr" sz="quarter" idx="11"/>
          </p:nvPr>
        </p:nvSpPr>
        <p:spPr>
          <a:xfrm>
            <a:off x="3124200" y="6356350"/>
            <a:ext cx="2895600" cy="365125"/>
          </a:xfrm>
        </p:spPr>
        <p:txBody>
          <a:bodyPr/>
          <a:lstStyle/>
          <a:p>
            <a:pPr>
              <a:defRPr/>
            </a:pPr>
            <a:r>
              <a:rPr lang="en-US" dirty="0" smtClean="0"/>
              <a:t>FOR EXERCISE PURPOSES ONLY</a:t>
            </a:r>
          </a:p>
          <a:p>
            <a:pPr>
              <a:defRPr/>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Objectives </a:t>
            </a:r>
            <a:r>
              <a:rPr lang="en-US" sz="1800" dirty="0">
                <a:solidFill>
                  <a:prstClr val="white"/>
                </a:solidFill>
              </a:rPr>
              <a:t>(</a:t>
            </a:r>
            <a:r>
              <a:rPr lang="en-US" sz="1800" dirty="0" smtClean="0">
                <a:solidFill>
                  <a:prstClr val="white"/>
                </a:solidFill>
              </a:rPr>
              <a:t>continued)</a:t>
            </a:r>
            <a:endParaRPr lang="en-US" dirty="0"/>
          </a:p>
        </p:txBody>
      </p:sp>
      <p:sp>
        <p:nvSpPr>
          <p:cNvPr id="3" name="Content Placeholder 2"/>
          <p:cNvSpPr>
            <a:spLocks noGrp="1"/>
          </p:cNvSpPr>
          <p:nvPr>
            <p:ph idx="1"/>
          </p:nvPr>
        </p:nvSpPr>
        <p:spPr/>
        <p:txBody>
          <a:bodyPr>
            <a:normAutofit/>
          </a:bodyPr>
          <a:lstStyle/>
          <a:p>
            <a:pPr lvl="1"/>
            <a:r>
              <a:rPr lang="en-US" sz="2400" dirty="0"/>
              <a:t>Identify other entities or agencies that are needed to properly address the situation but which have not been included on the team.</a:t>
            </a:r>
          </a:p>
          <a:p>
            <a:pPr lvl="1"/>
            <a:r>
              <a:rPr lang="en-US" sz="2400" dirty="0"/>
              <a:t>Propose comprehensive, collaborative and effective ideas, strategies and solutions to ensure the timely remediation of the contamination event.</a:t>
            </a:r>
          </a:p>
          <a:p>
            <a:pPr lvl="1"/>
            <a:r>
              <a:rPr lang="en-US" sz="2400" dirty="0"/>
              <a:t>Identify the strengths and development needs of your own agency or department and identify the actions you will take to champion the change required to improve or enhance your team’s ability to respond to a food-related emergency.</a:t>
            </a:r>
          </a:p>
        </p:txBody>
      </p:sp>
      <p:sp>
        <p:nvSpPr>
          <p:cNvPr id="4" name="Footer Placeholder 3"/>
          <p:cNvSpPr>
            <a:spLocks noGrp="1"/>
          </p:cNvSpPr>
          <p:nvPr>
            <p:ph type="ftr" sz="quarter" idx="11"/>
          </p:nvPr>
        </p:nvSpPr>
        <p:spPr>
          <a:xfrm>
            <a:off x="3124200" y="6356350"/>
            <a:ext cx="2895600" cy="365125"/>
          </a:xfrm>
        </p:spPr>
        <p:txBody>
          <a:bodyPr/>
          <a:lstStyle/>
          <a:p>
            <a:pPr>
              <a:defRPr/>
            </a:pPr>
            <a:r>
              <a:rPr lang="en-US" dirty="0" smtClean="0"/>
              <a:t>FOR EXERCISE PURPOSES ONLY</a:t>
            </a:r>
          </a:p>
          <a:p>
            <a:pPr>
              <a:defRPr/>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Roles and Responsibilities</a:t>
            </a:r>
            <a:endParaRPr lang="en-US" dirty="0"/>
          </a:p>
        </p:txBody>
      </p:sp>
      <p:sp>
        <p:nvSpPr>
          <p:cNvPr id="3" name="Content Placeholder 2"/>
          <p:cNvSpPr>
            <a:spLocks noGrp="1"/>
          </p:cNvSpPr>
          <p:nvPr>
            <p:ph idx="1"/>
          </p:nvPr>
        </p:nvSpPr>
        <p:spPr/>
        <p:txBody>
          <a:bodyPr/>
          <a:lstStyle/>
          <a:p>
            <a:r>
              <a:rPr lang="en-US" dirty="0" smtClean="0"/>
              <a:t>Participant: responds to events based on knowledge and experience</a:t>
            </a:r>
          </a:p>
          <a:p>
            <a:r>
              <a:rPr lang="en-US" dirty="0" smtClean="0"/>
              <a:t>Evaluator: records events and captures the essence of the dialogue best practices</a:t>
            </a:r>
          </a:p>
          <a:p>
            <a:r>
              <a:rPr lang="en-US" dirty="0" smtClean="0"/>
              <a:t>Facilitator: leads the exercise and moderates discussions</a:t>
            </a:r>
            <a:endParaRPr lang="en-US" dirty="0"/>
          </a:p>
        </p:txBody>
      </p:sp>
      <p:sp>
        <p:nvSpPr>
          <p:cNvPr id="4" name="Footer Placeholder 3"/>
          <p:cNvSpPr>
            <a:spLocks noGrp="1"/>
          </p:cNvSpPr>
          <p:nvPr>
            <p:ph type="ftr" sz="quarter" idx="11"/>
          </p:nvPr>
        </p:nvSpPr>
        <p:spPr/>
        <p:txBody>
          <a:bodyPr/>
          <a:lstStyle/>
          <a:p>
            <a:pPr>
              <a:defRPr/>
            </a:pPr>
            <a:r>
              <a:rPr lang="en-US" dirty="0" smtClean="0"/>
              <a:t>FOR EXERCISE PURPOSES ONLY</a:t>
            </a:r>
          </a:p>
          <a:p>
            <a:pPr>
              <a:defRPr/>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Roles and Responsibilities </a:t>
            </a:r>
            <a:r>
              <a:rPr lang="en-US" sz="1800" dirty="0">
                <a:solidFill>
                  <a:prstClr val="white"/>
                </a:solidFill>
              </a:rPr>
              <a:t>(</a:t>
            </a:r>
            <a:r>
              <a:rPr lang="en-US" sz="1800" dirty="0" smtClean="0">
                <a:solidFill>
                  <a:prstClr val="white"/>
                </a:solidFill>
              </a:rPr>
              <a:t>continued)</a:t>
            </a:r>
            <a:endParaRPr lang="en-US" dirty="0"/>
          </a:p>
        </p:txBody>
      </p:sp>
      <p:sp>
        <p:nvSpPr>
          <p:cNvPr id="3" name="Content Placeholder 2"/>
          <p:cNvSpPr>
            <a:spLocks noGrp="1"/>
          </p:cNvSpPr>
          <p:nvPr>
            <p:ph idx="1"/>
          </p:nvPr>
        </p:nvSpPr>
        <p:spPr/>
        <p:txBody>
          <a:bodyPr/>
          <a:lstStyle/>
          <a:p>
            <a:r>
              <a:rPr lang="en-US" dirty="0" smtClean="0"/>
              <a:t>Table Discussion Leader: representative from each table (volunteered by the group) who will lead the group as they explore discussion questions and the breakout activities</a:t>
            </a:r>
          </a:p>
          <a:p>
            <a:r>
              <a:rPr lang="en-US" dirty="0" smtClean="0"/>
              <a:t>Table Recorder/Reporter: representative from each table (volunteered by the group) who will ensure that the group discussions are kept on time /records the key themes at the table and is responsible for reporting out during the large group dialogue</a:t>
            </a:r>
            <a:endParaRPr lang="en-US" dirty="0"/>
          </a:p>
        </p:txBody>
      </p:sp>
      <p:sp>
        <p:nvSpPr>
          <p:cNvPr id="4" name="Footer Placeholder 3"/>
          <p:cNvSpPr>
            <a:spLocks noGrp="1"/>
          </p:cNvSpPr>
          <p:nvPr>
            <p:ph type="ftr" sz="quarter" idx="11"/>
          </p:nvPr>
        </p:nvSpPr>
        <p:spPr/>
        <p:txBody>
          <a:bodyPr/>
          <a:lstStyle/>
          <a:p>
            <a:pPr>
              <a:defRPr/>
            </a:pPr>
            <a:r>
              <a:rPr lang="en-US" dirty="0" smtClean="0"/>
              <a:t>FOR EXERCISE PURPOSES ONLY</a:t>
            </a:r>
          </a:p>
          <a:p>
            <a:pPr>
              <a:defRPr/>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Personal Learning Inventory (PLI)</a:t>
            </a:r>
          </a:p>
        </p:txBody>
      </p:sp>
      <p:sp>
        <p:nvSpPr>
          <p:cNvPr id="12291" name="Content Placeholder 2"/>
          <p:cNvSpPr>
            <a:spLocks noGrp="1"/>
          </p:cNvSpPr>
          <p:nvPr>
            <p:ph idx="1"/>
          </p:nvPr>
        </p:nvSpPr>
        <p:spPr/>
        <p:txBody>
          <a:bodyPr/>
          <a:lstStyle/>
          <a:p>
            <a:r>
              <a:rPr lang="en-US" dirty="0" smtClean="0"/>
              <a:t>Designed to provide you with a document to capture questions, improvement ideas and action items</a:t>
            </a:r>
          </a:p>
          <a:p>
            <a:r>
              <a:rPr lang="en-US" dirty="0" smtClean="0"/>
              <a:t>For your use only; PLI’s will not be collected; however, your are encouraged to share your PLI with others as a record of your learning experience</a:t>
            </a:r>
          </a:p>
          <a:p>
            <a:r>
              <a:rPr lang="en-US" dirty="0" smtClean="0"/>
              <a:t>Add to your PLI throughout the day and refer back to it as needed</a:t>
            </a:r>
          </a:p>
          <a:p>
            <a:pPr>
              <a:buFont typeface="Arial" charset="0"/>
              <a:buNone/>
            </a:pPr>
            <a:endParaRPr lang="en-US" dirty="0" smtClean="0"/>
          </a:p>
          <a:p>
            <a:endParaRPr lang="en-US" dirty="0" smtClean="0"/>
          </a:p>
        </p:txBody>
      </p:sp>
      <p:sp>
        <p:nvSpPr>
          <p:cNvPr id="4" name="Footer Placeholder 3"/>
          <p:cNvSpPr>
            <a:spLocks noGrp="1"/>
          </p:cNvSpPr>
          <p:nvPr>
            <p:ph type="ftr" sz="quarter" idx="11"/>
          </p:nvPr>
        </p:nvSpPr>
        <p:spPr>
          <a:xfrm>
            <a:off x="3124200" y="6356350"/>
            <a:ext cx="2895600" cy="365125"/>
          </a:xfrm>
        </p:spPr>
        <p:txBody>
          <a:bodyPr/>
          <a:lstStyle/>
          <a:p>
            <a:pPr>
              <a:defRPr/>
            </a:pPr>
            <a:r>
              <a:rPr lang="en-US" dirty="0" smtClean="0"/>
              <a:t>FOR EXERCISE PURPOSES ONLY</a:t>
            </a:r>
          </a:p>
          <a:p>
            <a:pPr>
              <a:defRPr/>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dirty="0" smtClean="0"/>
              <a:t>Module 1: Intentional Contamination</a:t>
            </a:r>
          </a:p>
        </p:txBody>
      </p:sp>
      <p:sp>
        <p:nvSpPr>
          <p:cNvPr id="13315" name="Rectangle 3"/>
          <p:cNvSpPr>
            <a:spLocks noGrp="1" noChangeArrowheads="1"/>
          </p:cNvSpPr>
          <p:nvPr>
            <p:ph idx="1"/>
          </p:nvPr>
        </p:nvSpPr>
        <p:spPr/>
        <p:txBody>
          <a:bodyPr/>
          <a:lstStyle/>
          <a:p>
            <a:r>
              <a:rPr lang="en-US" dirty="0" smtClean="0"/>
              <a:t>Presentation of Scenario</a:t>
            </a:r>
            <a:br>
              <a:rPr lang="en-US" dirty="0" smtClean="0"/>
            </a:br>
            <a:endParaRPr lang="en-US" sz="2800" dirty="0" smtClean="0"/>
          </a:p>
          <a:p>
            <a:r>
              <a:rPr lang="en-US" dirty="0" smtClean="0"/>
              <a:t>Work Session (in breakout groups)</a:t>
            </a:r>
          </a:p>
          <a:p>
            <a:pPr lvl="1">
              <a:buFont typeface="Arial" pitchFamily="34" charset="0"/>
              <a:buChar char="•"/>
            </a:pPr>
            <a:r>
              <a:rPr lang="en-US" dirty="0" smtClean="0"/>
              <a:t>Answering Questions – 30 min  </a:t>
            </a:r>
            <a:r>
              <a:rPr lang="en-US" sz="2400" dirty="0" smtClean="0"/>
              <a:t/>
            </a:r>
            <a:br>
              <a:rPr lang="en-US" sz="2400" dirty="0" smtClean="0"/>
            </a:br>
            <a:endParaRPr lang="en-US" sz="2400" dirty="0" smtClean="0"/>
          </a:p>
          <a:p>
            <a:r>
              <a:rPr lang="en-US" dirty="0" smtClean="0"/>
              <a:t>Module Debrief (whole group) – 30 min</a:t>
            </a:r>
          </a:p>
        </p:txBody>
      </p:sp>
      <p:sp>
        <p:nvSpPr>
          <p:cNvPr id="5" name="Footer Placeholder 3"/>
          <p:cNvSpPr>
            <a:spLocks noGrp="1"/>
          </p:cNvSpPr>
          <p:nvPr>
            <p:ph type="ftr" sz="quarter" idx="11"/>
          </p:nvPr>
        </p:nvSpPr>
        <p:spPr>
          <a:xfrm>
            <a:off x="3124200" y="6356350"/>
            <a:ext cx="2895600" cy="365125"/>
          </a:xfrm>
        </p:spPr>
        <p:txBody>
          <a:bodyPr/>
          <a:lstStyle/>
          <a:p>
            <a:pPr>
              <a:defRPr/>
            </a:pPr>
            <a:r>
              <a:rPr lang="en-US" dirty="0" smtClean="0"/>
              <a:t>FOR EXERCISE PURPOSES ONLY</a:t>
            </a:r>
          </a:p>
          <a:p>
            <a:pPr>
              <a:defRPr/>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a:t>Module </a:t>
            </a:r>
            <a:r>
              <a:rPr lang="en-US" dirty="0" smtClean="0"/>
              <a:t>1: </a:t>
            </a:r>
            <a:r>
              <a:rPr lang="en-US" dirty="0"/>
              <a:t>Intentional </a:t>
            </a:r>
            <a:r>
              <a:rPr lang="en-US" dirty="0" smtClean="0"/>
              <a:t>Contamination </a:t>
            </a:r>
            <a:r>
              <a:rPr lang="en-US" sz="1800" dirty="0">
                <a:solidFill>
                  <a:prstClr val="white"/>
                </a:solidFill>
              </a:rPr>
              <a:t>(continued)</a:t>
            </a:r>
            <a:endParaRPr lang="en-US" dirty="0"/>
          </a:p>
        </p:txBody>
      </p:sp>
      <p:pic>
        <p:nvPicPr>
          <p:cNvPr id="1026" name="Picture 2" descr="C:\Users\aherrera\AppData\Local\Microsoft\Windows\Temporary Internet Files\Content.IE5\QY12NXOH\MC900384154[2].wmf" title="Telephone"/>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tretch>
            <a:fillRect/>
          </a:stretch>
        </p:blipFill>
        <p:spPr bwMode="auto">
          <a:xfrm flipH="1">
            <a:off x="6629400" y="4080441"/>
            <a:ext cx="1981200" cy="1939359"/>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pPr>
              <a:defRPr/>
            </a:pPr>
            <a:r>
              <a:rPr lang="en-US" dirty="0" smtClean="0"/>
              <a:t>FOR EXERCISE PURPOSES ONLY</a:t>
            </a:r>
          </a:p>
          <a:p>
            <a:pPr>
              <a:defRPr/>
            </a:pPr>
            <a:endParaRPr lang="en-US" dirty="0"/>
          </a:p>
        </p:txBody>
      </p:sp>
      <p:sp>
        <p:nvSpPr>
          <p:cNvPr id="3" name="Content Placeholder 2"/>
          <p:cNvSpPr>
            <a:spLocks noGrp="1"/>
          </p:cNvSpPr>
          <p:nvPr>
            <p:ph type="body" sz="half" idx="4294967295"/>
          </p:nvPr>
        </p:nvSpPr>
        <p:spPr>
          <a:xfrm>
            <a:off x="381000" y="1435100"/>
            <a:ext cx="8305800" cy="4584699"/>
          </a:xfrm>
        </p:spPr>
        <p:txBody>
          <a:bodyPr>
            <a:normAutofit fontScale="92500" lnSpcReduction="10000"/>
          </a:bodyPr>
          <a:lstStyle/>
          <a:p>
            <a:pPr>
              <a:buFont typeface="Wingdings" panose="05000000000000000000" pitchFamily="2" charset="2"/>
              <a:buChar char="§"/>
            </a:pPr>
            <a:r>
              <a:rPr lang="en-US" dirty="0" smtClean="0"/>
              <a:t>Police </a:t>
            </a:r>
            <a:r>
              <a:rPr lang="en-US" dirty="0"/>
              <a:t>Chief </a:t>
            </a:r>
            <a:r>
              <a:rPr lang="en-US" dirty="0" smtClean="0"/>
              <a:t>contacted the County </a:t>
            </a:r>
            <a:r>
              <a:rPr lang="en-US" dirty="0"/>
              <a:t>Sheriff’s Department </a:t>
            </a:r>
            <a:r>
              <a:rPr lang="en-US" dirty="0" smtClean="0"/>
              <a:t>about a letter he received from </a:t>
            </a:r>
            <a:r>
              <a:rPr lang="en-US" dirty="0"/>
              <a:t>an unidentified individual </a:t>
            </a:r>
            <a:endParaRPr lang="en-US" dirty="0" smtClean="0"/>
          </a:p>
          <a:p>
            <a:pPr>
              <a:buFont typeface="Wingdings" panose="05000000000000000000" pitchFamily="2" charset="2"/>
              <a:buChar char="§"/>
            </a:pPr>
            <a:r>
              <a:rPr lang="en-US" dirty="0" smtClean="0"/>
              <a:t>The letter stated the chemical </a:t>
            </a:r>
            <a:r>
              <a:rPr lang="en-US" dirty="0"/>
              <a:t>powder included in the envelope </a:t>
            </a:r>
            <a:r>
              <a:rPr lang="en-US" dirty="0" smtClean="0"/>
              <a:t>was used </a:t>
            </a:r>
            <a:r>
              <a:rPr lang="en-US" dirty="0"/>
              <a:t>to contaminate raw and finished materials at the </a:t>
            </a:r>
            <a:r>
              <a:rPr lang="en-US" dirty="0" smtClean="0"/>
              <a:t>local XYZ plant</a:t>
            </a:r>
          </a:p>
          <a:p>
            <a:pPr>
              <a:buFont typeface="Wingdings" panose="05000000000000000000" pitchFamily="2" charset="2"/>
              <a:buChar char="§"/>
            </a:pPr>
            <a:r>
              <a:rPr lang="en-US" dirty="0" smtClean="0"/>
              <a:t>County </a:t>
            </a:r>
            <a:r>
              <a:rPr lang="en-US" dirty="0"/>
              <a:t>Sheriffs dispatch contacted </a:t>
            </a:r>
            <a:r>
              <a:rPr lang="en-US" dirty="0" smtClean="0"/>
              <a:t>                 Environmental </a:t>
            </a:r>
            <a:r>
              <a:rPr lang="en-US" dirty="0"/>
              <a:t>Health </a:t>
            </a:r>
            <a:r>
              <a:rPr lang="en-US" dirty="0" smtClean="0"/>
              <a:t>Specialist/Deputy                            Sheriff/District </a:t>
            </a:r>
            <a:r>
              <a:rPr lang="en-US" dirty="0"/>
              <a:t>O</a:t>
            </a:r>
            <a:r>
              <a:rPr lang="en-US" dirty="0" smtClean="0"/>
              <a:t>fficer with claims </a:t>
            </a:r>
            <a:r>
              <a:rPr lang="en-US" dirty="0"/>
              <a:t>of </a:t>
            </a:r>
            <a:r>
              <a:rPr lang="en-US" dirty="0" smtClean="0"/>
              <a:t>                           intentional contamination</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a:t>Module </a:t>
            </a:r>
            <a:r>
              <a:rPr lang="en-US" dirty="0" smtClean="0"/>
              <a:t>1: </a:t>
            </a:r>
            <a:r>
              <a:rPr lang="en-US" dirty="0"/>
              <a:t>Intentional </a:t>
            </a:r>
            <a:r>
              <a:rPr lang="en-US" dirty="0" smtClean="0"/>
              <a:t>Contamination </a:t>
            </a:r>
            <a:r>
              <a:rPr lang="en-US" sz="1800" dirty="0">
                <a:solidFill>
                  <a:prstClr val="white"/>
                </a:solidFill>
              </a:rPr>
              <a:t>(</a:t>
            </a:r>
            <a:r>
              <a:rPr lang="en-US" sz="1800" dirty="0" smtClean="0">
                <a:solidFill>
                  <a:prstClr val="white"/>
                </a:solidFill>
              </a:rPr>
              <a:t>continued 2)</a:t>
            </a:r>
            <a:endParaRPr lang="en-US" dirty="0"/>
          </a:p>
        </p:txBody>
      </p:sp>
      <p:sp>
        <p:nvSpPr>
          <p:cNvPr id="3" name="Content Placeholder 2"/>
          <p:cNvSpPr>
            <a:spLocks noGrp="1"/>
          </p:cNvSpPr>
          <p:nvPr>
            <p:ph idx="1"/>
          </p:nvPr>
        </p:nvSpPr>
        <p:spPr>
          <a:xfrm>
            <a:off x="457200" y="1600200"/>
            <a:ext cx="5410200" cy="4525963"/>
          </a:xfrm>
        </p:spPr>
        <p:txBody>
          <a:bodyPr>
            <a:normAutofit lnSpcReduction="10000"/>
          </a:bodyPr>
          <a:lstStyle/>
          <a:p>
            <a:r>
              <a:rPr lang="en-US" dirty="0" smtClean="0"/>
              <a:t>The sample was secured and residual </a:t>
            </a:r>
            <a:r>
              <a:rPr lang="en-US" dirty="0"/>
              <a:t>dust </a:t>
            </a:r>
            <a:r>
              <a:rPr lang="en-US" dirty="0" smtClean="0"/>
              <a:t>from </a:t>
            </a:r>
            <a:r>
              <a:rPr lang="en-US" dirty="0"/>
              <a:t>original envelope container was collected and </a:t>
            </a:r>
            <a:r>
              <a:rPr lang="en-US" dirty="0" smtClean="0"/>
              <a:t>sampled.</a:t>
            </a:r>
          </a:p>
          <a:p>
            <a:r>
              <a:rPr lang="en-US" dirty="0" smtClean="0"/>
              <a:t>Using a chemical indicator, the  sample was found to be an organic chemical.</a:t>
            </a:r>
            <a:endParaRPr lang="en-US" dirty="0"/>
          </a:p>
          <a:p>
            <a:r>
              <a:rPr lang="en-US" dirty="0" smtClean="0"/>
              <a:t>The </a:t>
            </a:r>
            <a:r>
              <a:rPr lang="en-US" dirty="0"/>
              <a:t>letter was taken into </a:t>
            </a:r>
            <a:r>
              <a:rPr lang="en-US" dirty="0" smtClean="0"/>
              <a:t>custody </a:t>
            </a:r>
            <a:endParaRPr lang="en-US" dirty="0"/>
          </a:p>
          <a:p>
            <a:r>
              <a:rPr lang="en-US" dirty="0" smtClean="0"/>
              <a:t>Information provided stated dead </a:t>
            </a:r>
            <a:r>
              <a:rPr lang="en-US" dirty="0"/>
              <a:t>stock and tallow had been contaminated</a:t>
            </a:r>
            <a:r>
              <a:rPr lang="en-US" sz="2400" dirty="0" smtClean="0"/>
              <a:t>.</a:t>
            </a:r>
            <a:endParaRPr lang="en-US" sz="2400" dirty="0"/>
          </a:p>
        </p:txBody>
      </p:sp>
      <p:sp>
        <p:nvSpPr>
          <p:cNvPr id="4" name="Footer Placeholder 3"/>
          <p:cNvSpPr>
            <a:spLocks noGrp="1"/>
          </p:cNvSpPr>
          <p:nvPr>
            <p:ph type="ftr" sz="quarter" idx="11"/>
          </p:nvPr>
        </p:nvSpPr>
        <p:spPr/>
        <p:txBody>
          <a:bodyPr/>
          <a:lstStyle/>
          <a:p>
            <a:pPr>
              <a:defRPr/>
            </a:pPr>
            <a:r>
              <a:rPr lang="en-US" dirty="0" smtClean="0"/>
              <a:t>FOR EXERCISE PURPOSES ONLY</a:t>
            </a:r>
          </a:p>
          <a:p>
            <a:pPr>
              <a:defRPr/>
            </a:pPr>
            <a:endParaRPr lang="en-US" dirty="0"/>
          </a:p>
        </p:txBody>
      </p:sp>
      <p:pic>
        <p:nvPicPr>
          <p:cNvPr id="8" name="Picture 2" descr="C:\Users\aherrera\AppData\Local\Microsoft\Windows\Temporary Internet Files\Content.IE5\QY12NXOH\MC900432578[1].png" title="envelope"/>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bwMode="auto">
          <a:xfrm flipH="1">
            <a:off x="4982130" y="1828800"/>
            <a:ext cx="3892752" cy="373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46140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Module 1: Intentional Contamination </a:t>
            </a:r>
            <a:r>
              <a:rPr lang="en-US" sz="1800" dirty="0">
                <a:solidFill>
                  <a:prstClr val="white"/>
                </a:solidFill>
              </a:rPr>
              <a:t>(</a:t>
            </a:r>
            <a:r>
              <a:rPr lang="en-US" sz="1800" dirty="0" smtClean="0">
                <a:solidFill>
                  <a:prstClr val="white"/>
                </a:solidFill>
              </a:rPr>
              <a:t>continued 3)</a:t>
            </a:r>
            <a:endParaRPr lang="en-US" dirty="0"/>
          </a:p>
        </p:txBody>
      </p:sp>
      <p:sp>
        <p:nvSpPr>
          <p:cNvPr id="3" name="Content Placeholder 2"/>
          <p:cNvSpPr>
            <a:spLocks noGrp="1"/>
          </p:cNvSpPr>
          <p:nvPr>
            <p:ph idx="1"/>
          </p:nvPr>
        </p:nvSpPr>
        <p:spPr>
          <a:xfrm>
            <a:off x="457200" y="1600200"/>
            <a:ext cx="5257800" cy="4525963"/>
          </a:xfrm>
        </p:spPr>
        <p:txBody>
          <a:bodyPr>
            <a:normAutofit/>
          </a:bodyPr>
          <a:lstStyle/>
          <a:p>
            <a:r>
              <a:rPr lang="en-US" dirty="0" smtClean="0"/>
              <a:t>EHS/Deputy Sherriff immediately </a:t>
            </a:r>
            <a:r>
              <a:rPr lang="en-US" dirty="0"/>
              <a:t>made contact with the </a:t>
            </a:r>
            <a:r>
              <a:rPr lang="en-US" dirty="0" smtClean="0"/>
              <a:t>local director </a:t>
            </a:r>
            <a:r>
              <a:rPr lang="en-US" dirty="0"/>
              <a:t>of the </a:t>
            </a:r>
            <a:r>
              <a:rPr lang="en-US" dirty="0" smtClean="0"/>
              <a:t>XYZ plant in the area</a:t>
            </a:r>
          </a:p>
          <a:p>
            <a:pPr lvl="1"/>
            <a:r>
              <a:rPr lang="en-US" dirty="0" smtClean="0"/>
              <a:t>Informed the director about the letter, claim, and the organic </a:t>
            </a:r>
            <a:r>
              <a:rPr lang="en-US" dirty="0"/>
              <a:t>chemical powder was secured and would be </a:t>
            </a:r>
            <a:r>
              <a:rPr lang="en-US" dirty="0" smtClean="0"/>
              <a:t>sampled.</a:t>
            </a:r>
          </a:p>
          <a:p>
            <a:pPr lvl="1"/>
            <a:r>
              <a:rPr lang="en-US" dirty="0" smtClean="0"/>
              <a:t>Recommended XYZ plant cease </a:t>
            </a:r>
            <a:r>
              <a:rPr lang="en-US" dirty="0"/>
              <a:t>production and distribution of finished product pending sample results</a:t>
            </a:r>
            <a:r>
              <a:rPr lang="en-US" dirty="0" smtClean="0"/>
              <a:t>.</a:t>
            </a:r>
          </a:p>
          <a:p>
            <a:endParaRPr lang="en-US" dirty="0"/>
          </a:p>
        </p:txBody>
      </p:sp>
      <p:sp>
        <p:nvSpPr>
          <p:cNvPr id="4" name="Footer Placeholder 3"/>
          <p:cNvSpPr>
            <a:spLocks noGrp="1"/>
          </p:cNvSpPr>
          <p:nvPr>
            <p:ph type="ftr" sz="quarter" idx="11"/>
          </p:nvPr>
        </p:nvSpPr>
        <p:spPr/>
        <p:txBody>
          <a:bodyPr/>
          <a:lstStyle/>
          <a:p>
            <a:pPr>
              <a:defRPr/>
            </a:pPr>
            <a:r>
              <a:rPr lang="en-US" dirty="0" smtClean="0"/>
              <a:t>FOR EXERCISE PURPOSES ONLY</a:t>
            </a:r>
          </a:p>
          <a:p>
            <a:pPr>
              <a:defRPr/>
            </a:pPr>
            <a:endParaRPr lang="en-US" dirty="0"/>
          </a:p>
        </p:txBody>
      </p:sp>
      <p:pic>
        <p:nvPicPr>
          <p:cNvPr id="9" name="Picture 2" descr="C:\Users\aherrera\AppData\Local\Microsoft\Windows\Temporary Internet Files\Content.IE5\BRA5ISUZ\MC900432561[1].png" title="factory sign"/>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bwMode="auto">
          <a:xfrm>
            <a:off x="5943600" y="2362200"/>
            <a:ext cx="2591197" cy="25892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52058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a:t>Module </a:t>
            </a:r>
            <a:r>
              <a:rPr lang="en-US" dirty="0" smtClean="0"/>
              <a:t>1: </a:t>
            </a:r>
            <a:r>
              <a:rPr lang="en-US" dirty="0"/>
              <a:t>Intentional </a:t>
            </a:r>
            <a:r>
              <a:rPr lang="en-US" dirty="0" smtClean="0"/>
              <a:t>Contamination </a:t>
            </a:r>
            <a:r>
              <a:rPr lang="en-US" sz="1800" dirty="0">
                <a:solidFill>
                  <a:prstClr val="white"/>
                </a:solidFill>
              </a:rPr>
              <a:t>(</a:t>
            </a:r>
            <a:r>
              <a:rPr lang="en-US" sz="1800" dirty="0" smtClean="0">
                <a:solidFill>
                  <a:prstClr val="white"/>
                </a:solidFill>
              </a:rPr>
              <a:t>continued 4)</a:t>
            </a:r>
            <a:endParaRPr lang="en-US" dirty="0"/>
          </a:p>
        </p:txBody>
      </p:sp>
      <p:sp>
        <p:nvSpPr>
          <p:cNvPr id="3" name="Content Placeholder 2"/>
          <p:cNvSpPr>
            <a:spLocks noGrp="1"/>
          </p:cNvSpPr>
          <p:nvPr>
            <p:ph idx="1"/>
          </p:nvPr>
        </p:nvSpPr>
        <p:spPr>
          <a:xfrm>
            <a:off x="457200" y="1600200"/>
            <a:ext cx="8153400" cy="4525963"/>
          </a:xfrm>
        </p:spPr>
        <p:txBody>
          <a:bodyPr>
            <a:normAutofit/>
          </a:bodyPr>
          <a:lstStyle/>
          <a:p>
            <a:r>
              <a:rPr lang="en-US" dirty="0" smtClean="0"/>
              <a:t>XYZ company profile </a:t>
            </a:r>
          </a:p>
          <a:p>
            <a:pPr lvl="1"/>
            <a:r>
              <a:rPr lang="en-US" dirty="0" smtClean="0"/>
              <a:t>XYZ </a:t>
            </a:r>
            <a:r>
              <a:rPr lang="en-US" dirty="0"/>
              <a:t>finished product consisted of meat and bone meal supplied to </a:t>
            </a:r>
            <a:r>
              <a:rPr lang="en-US" dirty="0" smtClean="0"/>
              <a:t>national brands like ABC and </a:t>
            </a:r>
            <a:r>
              <a:rPr lang="en-US" dirty="0"/>
              <a:t>others who used the product for pet food</a:t>
            </a:r>
            <a:r>
              <a:rPr lang="en-US" dirty="0" smtClean="0"/>
              <a:t>.</a:t>
            </a:r>
          </a:p>
          <a:p>
            <a:pPr lvl="1"/>
            <a:r>
              <a:rPr lang="en-US" dirty="0"/>
              <a:t>Tallow was also produced and provided for feed to cattle including dairy cattle. </a:t>
            </a:r>
            <a:endParaRPr lang="en-US" dirty="0" smtClean="0"/>
          </a:p>
          <a:p>
            <a:r>
              <a:rPr lang="en-US" dirty="0"/>
              <a:t>XYZ agreed to cease operation and distribution included in transit. </a:t>
            </a:r>
          </a:p>
          <a:p>
            <a:endParaRPr lang="en-US" dirty="0"/>
          </a:p>
        </p:txBody>
      </p:sp>
      <p:sp>
        <p:nvSpPr>
          <p:cNvPr id="4" name="Footer Placeholder 3"/>
          <p:cNvSpPr>
            <a:spLocks noGrp="1"/>
          </p:cNvSpPr>
          <p:nvPr>
            <p:ph type="ftr" sz="quarter" idx="11"/>
          </p:nvPr>
        </p:nvSpPr>
        <p:spPr/>
        <p:txBody>
          <a:bodyPr/>
          <a:lstStyle/>
          <a:p>
            <a:pPr>
              <a:defRPr/>
            </a:pPr>
            <a:r>
              <a:rPr lang="en-US" dirty="0" smtClean="0"/>
              <a:t>FOR EXERCISE PURPOSES ONLY</a:t>
            </a:r>
          </a:p>
          <a:p>
            <a:pPr>
              <a:defRPr/>
            </a:pPr>
            <a:endParaRPr lang="en-US" dirty="0"/>
          </a:p>
        </p:txBody>
      </p:sp>
      <p:pic>
        <p:nvPicPr>
          <p:cNvPr id="6" name="Picture 2" descr="C:\Users\aherrera\AppData\Local\Microsoft\Windows\Temporary Internet Files\Content.IE5\QL8TTZ0U\MP900314409[1].jpg" title="dog food"/>
          <p:cNvPicPr>
            <a:picLocks noGrp="1" noChangeAspect="1" noChangeArrowheads="1"/>
          </p:cNvPicPr>
          <p:nvPr>
            <p:ph sz="half"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5791200" y="4419600"/>
            <a:ext cx="2438400" cy="1821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01467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a:buNone/>
            </a:pPr>
            <a:r>
              <a:rPr lang="en-US" dirty="0" smtClean="0">
                <a:solidFill>
                  <a:srgbClr val="739600"/>
                </a:solidFill>
              </a:rPr>
              <a:t>Purpose and Scope</a:t>
            </a:r>
          </a:p>
          <a:p>
            <a:pPr lvl="1"/>
            <a:r>
              <a:rPr lang="en-US" sz="2600" dirty="0" smtClean="0"/>
              <a:t>It is crucial that we ensure that food products are safe for consumption</a:t>
            </a:r>
          </a:p>
          <a:p>
            <a:pPr lvl="1"/>
            <a:r>
              <a:rPr lang="en-US" sz="2600" dirty="0" smtClean="0"/>
              <a:t>Everyone involved in the food chain, from farmer through consumer, has a responsibility to keep the food supply safe</a:t>
            </a:r>
          </a:p>
          <a:p>
            <a:pPr lvl="1"/>
            <a:r>
              <a:rPr lang="en-US" sz="2600" dirty="0" smtClean="0"/>
              <a:t>At any point during production or distribution, food can be contaminated either accidentally (food safety), or on purpose from sabotage, fraud or terrorist activities (food defense)</a:t>
            </a:r>
            <a:endParaRPr lang="en-US" sz="2600" dirty="0">
              <a:solidFill>
                <a:srgbClr val="739600"/>
              </a:solidFill>
            </a:endParaRPr>
          </a:p>
        </p:txBody>
      </p:sp>
      <p:sp>
        <p:nvSpPr>
          <p:cNvPr id="4" name="Footer Placeholder 3"/>
          <p:cNvSpPr>
            <a:spLocks noGrp="1"/>
          </p:cNvSpPr>
          <p:nvPr>
            <p:ph type="ftr" sz="quarter" idx="11"/>
          </p:nvPr>
        </p:nvSpPr>
        <p:spPr/>
        <p:txBody>
          <a:bodyPr/>
          <a:lstStyle/>
          <a:p>
            <a:pPr>
              <a:defRPr/>
            </a:pPr>
            <a:r>
              <a:rPr lang="en-US" dirty="0" smtClean="0"/>
              <a:t>FOR EXERCISE PURPOSES ONLY</a:t>
            </a:r>
          </a:p>
          <a:p>
            <a:pPr>
              <a:defRPr/>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aherrera\AppData\Local\Microsoft\Windows\Temporary Internet Files\Content.IE5\BRA5ISUZ\MC900382575[1].jpg" title="microscope"/>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5105400" y="1676400"/>
            <a:ext cx="3733800" cy="43434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152400"/>
            <a:ext cx="8229600" cy="1143000"/>
          </a:xfrm>
        </p:spPr>
        <p:txBody>
          <a:bodyPr/>
          <a:lstStyle/>
          <a:p>
            <a:r>
              <a:rPr lang="en-US" dirty="0"/>
              <a:t>Module </a:t>
            </a:r>
            <a:r>
              <a:rPr lang="en-US" dirty="0" smtClean="0"/>
              <a:t>1: </a:t>
            </a:r>
            <a:r>
              <a:rPr lang="en-US" dirty="0"/>
              <a:t>Intentional </a:t>
            </a:r>
            <a:r>
              <a:rPr lang="en-US" dirty="0" smtClean="0"/>
              <a:t>Contamination </a:t>
            </a:r>
            <a:r>
              <a:rPr lang="en-US" sz="1800" dirty="0">
                <a:solidFill>
                  <a:prstClr val="white"/>
                </a:solidFill>
              </a:rPr>
              <a:t>(</a:t>
            </a:r>
            <a:r>
              <a:rPr lang="en-US" sz="1800" dirty="0" smtClean="0">
                <a:solidFill>
                  <a:prstClr val="white"/>
                </a:solidFill>
              </a:rPr>
              <a:t>continued 5)</a:t>
            </a:r>
            <a:endParaRPr lang="en-US" dirty="0"/>
          </a:p>
        </p:txBody>
      </p:sp>
      <p:sp>
        <p:nvSpPr>
          <p:cNvPr id="3" name="Content Placeholder 2"/>
          <p:cNvSpPr>
            <a:spLocks noGrp="1"/>
          </p:cNvSpPr>
          <p:nvPr>
            <p:ph idx="1"/>
          </p:nvPr>
        </p:nvSpPr>
        <p:spPr>
          <a:xfrm>
            <a:off x="457200" y="1600200"/>
            <a:ext cx="4800600" cy="4525963"/>
          </a:xfrm>
        </p:spPr>
        <p:txBody>
          <a:bodyPr>
            <a:normAutofit lnSpcReduction="10000"/>
          </a:bodyPr>
          <a:lstStyle/>
          <a:p>
            <a:r>
              <a:rPr lang="en-US" dirty="0" smtClean="0"/>
              <a:t>EHS / Deputy Sheriff contacted State Department </a:t>
            </a:r>
            <a:r>
              <a:rPr lang="en-US" dirty="0"/>
              <a:t>of Agriculture Trade and Consumer </a:t>
            </a:r>
            <a:r>
              <a:rPr lang="en-US" dirty="0" smtClean="0"/>
              <a:t>Protection (DATCP) </a:t>
            </a:r>
          </a:p>
          <a:p>
            <a:pPr lvl="1"/>
            <a:r>
              <a:rPr lang="en-US" dirty="0" smtClean="0"/>
              <a:t>DATCP </a:t>
            </a:r>
            <a:r>
              <a:rPr lang="en-US" dirty="0"/>
              <a:t>would dispatch investigator the next </a:t>
            </a:r>
            <a:r>
              <a:rPr lang="en-US" dirty="0" smtClean="0"/>
              <a:t>day</a:t>
            </a:r>
          </a:p>
          <a:p>
            <a:pPr lvl="1"/>
            <a:r>
              <a:rPr lang="en-US" dirty="0" smtClean="0"/>
              <a:t>The State would notify the  FDA district office</a:t>
            </a:r>
          </a:p>
          <a:p>
            <a:r>
              <a:rPr lang="en-US" dirty="0" smtClean="0"/>
              <a:t>EHS / Deputy Sheriff took </a:t>
            </a:r>
            <a:r>
              <a:rPr lang="en-US" dirty="0"/>
              <a:t>a sample of the powder to the </a:t>
            </a:r>
            <a:r>
              <a:rPr lang="en-US" dirty="0" smtClean="0"/>
              <a:t>State Lab </a:t>
            </a:r>
            <a:r>
              <a:rPr lang="en-US" dirty="0"/>
              <a:t>for analysis</a:t>
            </a:r>
            <a:r>
              <a:rPr lang="en-US" dirty="0" smtClean="0"/>
              <a:t>.</a:t>
            </a:r>
            <a:endParaRPr lang="en-US" dirty="0"/>
          </a:p>
        </p:txBody>
      </p:sp>
      <p:sp>
        <p:nvSpPr>
          <p:cNvPr id="4" name="Footer Placeholder 3"/>
          <p:cNvSpPr>
            <a:spLocks noGrp="1"/>
          </p:cNvSpPr>
          <p:nvPr>
            <p:ph type="ftr" sz="quarter" idx="11"/>
          </p:nvPr>
        </p:nvSpPr>
        <p:spPr/>
        <p:txBody>
          <a:bodyPr/>
          <a:lstStyle/>
          <a:p>
            <a:pPr>
              <a:defRPr/>
            </a:pPr>
            <a:r>
              <a:rPr lang="en-US" dirty="0" smtClean="0"/>
              <a:t>FOR EXERCISE PURPOSES ONLY</a:t>
            </a:r>
          </a:p>
          <a:p>
            <a:pPr>
              <a:defRPr/>
            </a:pPr>
            <a:endParaRPr lang="en-US" dirty="0"/>
          </a:p>
        </p:txBody>
      </p:sp>
    </p:spTree>
    <p:extLst>
      <p:ext uri="{BB962C8B-B14F-4D97-AF65-F5344CB8AC3E}">
        <p14:creationId xmlns:p14="http://schemas.microsoft.com/office/powerpoint/2010/main" val="23985449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1: Summary of Developments</a:t>
            </a:r>
            <a:endParaRPr lang="en-US" dirty="0"/>
          </a:p>
        </p:txBody>
      </p:sp>
      <p:sp>
        <p:nvSpPr>
          <p:cNvPr id="4" name="Footer Placeholder 3"/>
          <p:cNvSpPr>
            <a:spLocks noGrp="1"/>
          </p:cNvSpPr>
          <p:nvPr>
            <p:ph type="ftr" sz="quarter" idx="11"/>
          </p:nvPr>
        </p:nvSpPr>
        <p:spPr/>
        <p:txBody>
          <a:bodyPr/>
          <a:lstStyle/>
          <a:p>
            <a:pPr>
              <a:defRPr/>
            </a:pPr>
            <a:r>
              <a:rPr lang="en-US" smtClean="0"/>
              <a:t>FOR EXERCISE PURPOSES ONLY</a:t>
            </a:r>
          </a:p>
          <a:p>
            <a:pPr>
              <a:defRPr/>
            </a:pPr>
            <a:endParaRPr lang="en-US" dirty="0"/>
          </a:p>
        </p:txBody>
      </p:sp>
      <p:sp>
        <p:nvSpPr>
          <p:cNvPr id="6" name="Content Placeholder 2"/>
          <p:cNvSpPr>
            <a:spLocks noGrp="1"/>
          </p:cNvSpPr>
          <p:nvPr>
            <p:ph idx="1"/>
          </p:nvPr>
        </p:nvSpPr>
        <p:spPr>
          <a:xfrm>
            <a:off x="457200" y="1600200"/>
            <a:ext cx="8229600" cy="4525963"/>
          </a:xfrm>
        </p:spPr>
        <p:txBody>
          <a:bodyPr/>
          <a:lstStyle/>
          <a:p>
            <a:r>
              <a:rPr lang="en-US" dirty="0" smtClean="0"/>
              <a:t>Unidentified letter sent to Police Chief containing chemical </a:t>
            </a:r>
            <a:r>
              <a:rPr lang="en-US" dirty="0"/>
              <a:t>powder </a:t>
            </a:r>
            <a:r>
              <a:rPr lang="en-US" dirty="0" smtClean="0"/>
              <a:t>used </a:t>
            </a:r>
            <a:r>
              <a:rPr lang="en-US" dirty="0"/>
              <a:t>to contaminate raw and finished </a:t>
            </a:r>
            <a:r>
              <a:rPr lang="en-US" dirty="0" smtClean="0"/>
              <a:t>materials at a local plant</a:t>
            </a:r>
          </a:p>
          <a:p>
            <a:r>
              <a:rPr lang="en-US" dirty="0" smtClean="0"/>
              <a:t>XYZ plant agreed to cease </a:t>
            </a:r>
            <a:r>
              <a:rPr lang="en-US" dirty="0"/>
              <a:t>production and distribution of finished product </a:t>
            </a:r>
            <a:r>
              <a:rPr lang="en-US" dirty="0" smtClean="0"/>
              <a:t>with pending results</a:t>
            </a:r>
            <a:endParaRPr lang="en-US" dirty="0"/>
          </a:p>
          <a:p>
            <a:r>
              <a:rPr lang="en-US" dirty="0"/>
              <a:t>State Department of Agriculture Trade and Consumer Protection (DATCP) </a:t>
            </a:r>
            <a:r>
              <a:rPr lang="en-US" dirty="0" smtClean="0"/>
              <a:t>and FDA District Office were notified</a:t>
            </a:r>
          </a:p>
          <a:p>
            <a:r>
              <a:rPr lang="en-US" dirty="0" smtClean="0"/>
              <a:t>Powder sample was taken to </a:t>
            </a:r>
            <a:r>
              <a:rPr lang="en-US" dirty="0"/>
              <a:t>the State Lab for analysis.</a:t>
            </a:r>
          </a:p>
          <a:p>
            <a:endParaRPr lang="en-US" dirty="0"/>
          </a:p>
        </p:txBody>
      </p:sp>
    </p:spTree>
    <p:extLst>
      <p:ext uri="{BB962C8B-B14F-4D97-AF65-F5344CB8AC3E}">
        <p14:creationId xmlns:p14="http://schemas.microsoft.com/office/powerpoint/2010/main" val="13211496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1: Table Activity Session</a:t>
            </a:r>
            <a:endParaRPr lang="en-US" dirty="0"/>
          </a:p>
        </p:txBody>
      </p:sp>
      <p:sp>
        <p:nvSpPr>
          <p:cNvPr id="4" name="Footer Placeholder 3"/>
          <p:cNvSpPr>
            <a:spLocks noGrp="1"/>
          </p:cNvSpPr>
          <p:nvPr>
            <p:ph type="ftr" sz="quarter" idx="11"/>
          </p:nvPr>
        </p:nvSpPr>
        <p:spPr/>
        <p:txBody>
          <a:bodyPr/>
          <a:lstStyle/>
          <a:p>
            <a:pPr>
              <a:defRPr/>
            </a:pPr>
            <a:r>
              <a:rPr lang="en-US" smtClean="0"/>
              <a:t>FOR EXERCISE PURPOSES ONLY</a:t>
            </a:r>
          </a:p>
          <a:p>
            <a:pPr>
              <a:defRPr/>
            </a:pPr>
            <a:endParaRPr lang="en-US" dirty="0"/>
          </a:p>
        </p:txBody>
      </p:sp>
      <p:sp>
        <p:nvSpPr>
          <p:cNvPr id="7"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dirty="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dirty="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dirty="0" smtClean="0">
                <a:latin typeface="Arial" charset="0"/>
                <a:cs typeface="Arial" charset="0"/>
              </a:rPr>
              <a:t>Record any unanswered assigned questions or participant questions</a:t>
            </a:r>
          </a:p>
        </p:txBody>
      </p:sp>
    </p:spTree>
    <p:extLst>
      <p:ext uri="{BB962C8B-B14F-4D97-AF65-F5344CB8AC3E}">
        <p14:creationId xmlns:p14="http://schemas.microsoft.com/office/powerpoint/2010/main" val="1219393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1: Break Out Session</a:t>
            </a:r>
            <a:endParaRPr lang="en-US" dirty="0"/>
          </a:p>
        </p:txBody>
      </p:sp>
      <p:sp>
        <p:nvSpPr>
          <p:cNvPr id="3" name="Content Placeholder 2"/>
          <p:cNvSpPr>
            <a:spLocks noGrp="1"/>
          </p:cNvSpPr>
          <p:nvPr>
            <p:ph idx="1"/>
          </p:nvPr>
        </p:nvSpPr>
        <p:spPr/>
        <p:txBody>
          <a:bodyPr/>
          <a:lstStyle/>
          <a:p>
            <a:pPr marL="0" indent="0" algn="ctr">
              <a:buNone/>
            </a:pPr>
            <a:endParaRPr lang="en-US" sz="2400" dirty="0" smtClean="0">
              <a:solidFill>
                <a:srgbClr val="739600"/>
              </a:solidFill>
            </a:endParaRPr>
          </a:p>
          <a:p>
            <a:pPr marL="0" indent="0" algn="ctr">
              <a:buNone/>
            </a:pPr>
            <a:endParaRPr lang="en-US" sz="2400" dirty="0">
              <a:solidFill>
                <a:srgbClr val="739600"/>
              </a:solidFill>
            </a:endParaRPr>
          </a:p>
          <a:p>
            <a:pPr marL="0" indent="0" algn="ctr">
              <a:buNone/>
            </a:pPr>
            <a:endParaRPr lang="en-US" sz="2400" dirty="0" smtClean="0">
              <a:solidFill>
                <a:srgbClr val="739600"/>
              </a:solidFill>
            </a:endParaRPr>
          </a:p>
          <a:p>
            <a:pPr marL="0" indent="0" algn="ctr">
              <a:buNone/>
            </a:pPr>
            <a:r>
              <a:rPr lang="en-US" sz="2400" dirty="0" smtClean="0">
                <a:solidFill>
                  <a:srgbClr val="739600"/>
                </a:solidFill>
              </a:rPr>
              <a:t>30 </a:t>
            </a:r>
            <a:r>
              <a:rPr lang="en-US" sz="2400" dirty="0">
                <a:solidFill>
                  <a:srgbClr val="739600"/>
                </a:solidFill>
              </a:rPr>
              <a:t>Minutes to discuss questions</a:t>
            </a:r>
          </a:p>
          <a:p>
            <a:pPr algn="ctr"/>
            <a:endParaRPr lang="en-US" sz="2400" dirty="0">
              <a:solidFill>
                <a:srgbClr val="739600"/>
              </a:solidFill>
            </a:endParaRPr>
          </a:p>
          <a:p>
            <a:pPr marL="0" indent="0" algn="ctr">
              <a:buNone/>
            </a:pPr>
            <a:r>
              <a:rPr lang="en-US" sz="2400" dirty="0">
                <a:solidFill>
                  <a:srgbClr val="739600"/>
                </a:solidFill>
              </a:rPr>
              <a:t>30 Minutes for all groups to report out</a:t>
            </a:r>
          </a:p>
        </p:txBody>
      </p:sp>
      <p:sp>
        <p:nvSpPr>
          <p:cNvPr id="4" name="Footer Placeholder 3"/>
          <p:cNvSpPr>
            <a:spLocks noGrp="1"/>
          </p:cNvSpPr>
          <p:nvPr>
            <p:ph type="ftr" sz="quarter" idx="11"/>
          </p:nvPr>
        </p:nvSpPr>
        <p:spPr/>
        <p:txBody>
          <a:bodyPr/>
          <a:lstStyle/>
          <a:p>
            <a:pPr>
              <a:defRPr/>
            </a:pPr>
            <a:r>
              <a:rPr lang="en-US" dirty="0" smtClean="0"/>
              <a:t>FOR EXERCISE PURPOSES ONLY</a:t>
            </a:r>
          </a:p>
          <a:p>
            <a:pPr>
              <a:defRPr/>
            </a:pPr>
            <a:endParaRPr lang="en-US" dirty="0"/>
          </a:p>
        </p:txBody>
      </p:sp>
    </p:spTree>
    <p:extLst>
      <p:ext uri="{BB962C8B-B14F-4D97-AF65-F5344CB8AC3E}">
        <p14:creationId xmlns:p14="http://schemas.microsoft.com/office/powerpoint/2010/main" val="41509545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1: Break</a:t>
            </a:r>
            <a:endParaRPr lang="en-US" dirty="0"/>
          </a:p>
        </p:txBody>
      </p:sp>
      <p:sp>
        <p:nvSpPr>
          <p:cNvPr id="3" name="Content Placeholder 2"/>
          <p:cNvSpPr>
            <a:spLocks noGrp="1"/>
          </p:cNvSpPr>
          <p:nvPr>
            <p:ph idx="1"/>
          </p:nvPr>
        </p:nvSpPr>
        <p:spPr/>
        <p:txBody>
          <a:bodyPr/>
          <a:lstStyle/>
          <a:p>
            <a:pPr marL="0" indent="0" algn="ctr">
              <a:buNone/>
            </a:pPr>
            <a:endParaRPr lang="en-US" sz="2400" dirty="0" smtClean="0">
              <a:solidFill>
                <a:srgbClr val="739600"/>
              </a:solidFill>
            </a:endParaRPr>
          </a:p>
          <a:p>
            <a:pPr marL="0" indent="0" algn="ctr">
              <a:buNone/>
            </a:pPr>
            <a:endParaRPr lang="en-US" sz="2400" dirty="0">
              <a:solidFill>
                <a:srgbClr val="739600"/>
              </a:solidFill>
            </a:endParaRPr>
          </a:p>
          <a:p>
            <a:pPr marL="0" indent="0" algn="ctr">
              <a:buNone/>
            </a:pPr>
            <a:endParaRPr lang="en-US" sz="2400" dirty="0" smtClean="0">
              <a:solidFill>
                <a:srgbClr val="739600"/>
              </a:solidFill>
            </a:endParaRPr>
          </a:p>
          <a:p>
            <a:pPr marL="0" indent="0" algn="ctr">
              <a:buNone/>
            </a:pPr>
            <a:endParaRPr lang="en-US" sz="2400" dirty="0">
              <a:solidFill>
                <a:srgbClr val="739600"/>
              </a:solidFill>
            </a:endParaRPr>
          </a:p>
          <a:p>
            <a:pPr marL="0" indent="0" algn="ctr">
              <a:buNone/>
            </a:pPr>
            <a:r>
              <a:rPr lang="en-US" sz="2400" dirty="0" smtClean="0">
                <a:solidFill>
                  <a:srgbClr val="739600"/>
                </a:solidFill>
              </a:rPr>
              <a:t>15 Minutes</a:t>
            </a:r>
            <a:endParaRPr lang="en-US" sz="2400" dirty="0">
              <a:solidFill>
                <a:srgbClr val="739600"/>
              </a:solidFill>
            </a:endParaRPr>
          </a:p>
        </p:txBody>
      </p:sp>
      <p:sp>
        <p:nvSpPr>
          <p:cNvPr id="4" name="Footer Placeholder 3"/>
          <p:cNvSpPr>
            <a:spLocks noGrp="1"/>
          </p:cNvSpPr>
          <p:nvPr>
            <p:ph type="ftr" sz="quarter" idx="11"/>
          </p:nvPr>
        </p:nvSpPr>
        <p:spPr/>
        <p:txBody>
          <a:bodyPr/>
          <a:lstStyle/>
          <a:p>
            <a:pPr>
              <a:defRPr/>
            </a:pPr>
            <a:r>
              <a:rPr lang="en-US" smtClean="0"/>
              <a:t>FOR EXERCISE PURPOSES ONLY</a:t>
            </a:r>
          </a:p>
          <a:p>
            <a:pPr>
              <a:defRPr/>
            </a:pPr>
            <a:endParaRPr lang="en-US" dirty="0"/>
          </a:p>
        </p:txBody>
      </p:sp>
    </p:spTree>
    <p:extLst>
      <p:ext uri="{BB962C8B-B14F-4D97-AF65-F5344CB8AC3E}">
        <p14:creationId xmlns:p14="http://schemas.microsoft.com/office/powerpoint/2010/main" val="14520989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2: Identification and Investigation</a:t>
            </a:r>
            <a:endParaRPr lang="en-US" dirty="0"/>
          </a:p>
        </p:txBody>
      </p:sp>
      <p:sp>
        <p:nvSpPr>
          <p:cNvPr id="4" name="Footer Placeholder 3"/>
          <p:cNvSpPr>
            <a:spLocks noGrp="1"/>
          </p:cNvSpPr>
          <p:nvPr>
            <p:ph type="ftr" sz="quarter" idx="11"/>
          </p:nvPr>
        </p:nvSpPr>
        <p:spPr/>
        <p:txBody>
          <a:bodyPr/>
          <a:lstStyle/>
          <a:p>
            <a:pPr>
              <a:defRPr/>
            </a:pPr>
            <a:r>
              <a:rPr lang="en-US" smtClean="0"/>
              <a:t>FOR EXERCISE PURPOSES ONLY</a:t>
            </a:r>
          </a:p>
          <a:p>
            <a:pPr>
              <a:defRPr/>
            </a:pPr>
            <a:endParaRPr lang="en-US" dirty="0"/>
          </a:p>
        </p:txBody>
      </p:sp>
      <p:sp>
        <p:nvSpPr>
          <p:cNvPr id="5" name="Rectangle 3"/>
          <p:cNvSpPr>
            <a:spLocks noGrp="1" noChangeArrowheads="1"/>
          </p:cNvSpPr>
          <p:nvPr>
            <p:ph idx="1"/>
          </p:nvPr>
        </p:nvSpPr>
        <p:spPr>
          <a:xfrm>
            <a:off x="457200" y="1600200"/>
            <a:ext cx="8229600" cy="4525963"/>
          </a:xfrm>
        </p:spPr>
        <p:txBody>
          <a:bodyPr/>
          <a:lstStyle/>
          <a:p>
            <a:r>
              <a:rPr lang="en-US" dirty="0" smtClean="0">
                <a:latin typeface="Arial" charset="0"/>
                <a:cs typeface="Arial" charset="0"/>
              </a:rPr>
              <a:t>Presentation of Scenario</a:t>
            </a:r>
            <a:br>
              <a:rPr lang="en-US" dirty="0" smtClean="0">
                <a:latin typeface="Arial" charset="0"/>
                <a:cs typeface="Arial" charset="0"/>
              </a:rPr>
            </a:br>
            <a:endParaRPr lang="en-US" sz="2800" dirty="0" smtClean="0">
              <a:latin typeface="Arial" charset="0"/>
              <a:cs typeface="Arial" charset="0"/>
            </a:endParaRPr>
          </a:p>
          <a:p>
            <a:r>
              <a:rPr lang="en-US" dirty="0" smtClean="0">
                <a:latin typeface="Arial" charset="0"/>
                <a:cs typeface="Arial" charset="0"/>
              </a:rPr>
              <a:t>Work Session (in breakout groups)</a:t>
            </a:r>
          </a:p>
          <a:p>
            <a:pPr lvl="1">
              <a:buFont typeface="Arial" charset="0"/>
              <a:buChar char="•"/>
            </a:pPr>
            <a:r>
              <a:rPr lang="en-US" dirty="0" smtClean="0">
                <a:latin typeface="Arial" charset="0"/>
                <a:cs typeface="Arial" charset="0"/>
              </a:rPr>
              <a:t>Answering Questions – 30 min  </a:t>
            </a:r>
            <a:r>
              <a:rPr lang="en-US" sz="2400" dirty="0" smtClean="0">
                <a:latin typeface="Arial" charset="0"/>
                <a:cs typeface="Arial" charset="0"/>
              </a:rPr>
              <a:t/>
            </a:r>
            <a:br>
              <a:rPr lang="en-US" sz="2400" dirty="0" smtClean="0">
                <a:latin typeface="Arial" charset="0"/>
                <a:cs typeface="Arial" charset="0"/>
              </a:rPr>
            </a:br>
            <a:endParaRPr lang="en-US" sz="2400" dirty="0" smtClean="0">
              <a:latin typeface="Arial" charset="0"/>
              <a:cs typeface="Arial" charset="0"/>
            </a:endParaRPr>
          </a:p>
          <a:p>
            <a:r>
              <a:rPr lang="en-US" dirty="0" smtClean="0">
                <a:latin typeface="Arial" charset="0"/>
                <a:cs typeface="Arial" charset="0"/>
              </a:rPr>
              <a:t>Module Debrief (whole group) – 30 min</a:t>
            </a:r>
          </a:p>
        </p:txBody>
      </p:sp>
    </p:spTree>
    <p:extLst>
      <p:ext uri="{BB962C8B-B14F-4D97-AF65-F5344CB8AC3E}">
        <p14:creationId xmlns:p14="http://schemas.microsoft.com/office/powerpoint/2010/main" val="34443607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a:t>Module </a:t>
            </a:r>
            <a:r>
              <a:rPr lang="en-US" dirty="0" smtClean="0"/>
              <a:t>2: </a:t>
            </a:r>
            <a:r>
              <a:rPr lang="en-US" dirty="0"/>
              <a:t>Identification and </a:t>
            </a:r>
            <a:r>
              <a:rPr lang="en-US" dirty="0" smtClean="0"/>
              <a:t>Investigation </a:t>
            </a:r>
            <a:r>
              <a:rPr lang="en-US" sz="1800" dirty="0">
                <a:solidFill>
                  <a:prstClr val="white"/>
                </a:solidFill>
              </a:rPr>
              <a:t>(continued)</a:t>
            </a:r>
            <a:endParaRPr lang="en-US" dirty="0"/>
          </a:p>
        </p:txBody>
      </p:sp>
      <p:sp>
        <p:nvSpPr>
          <p:cNvPr id="3" name="Content Placeholder 2"/>
          <p:cNvSpPr>
            <a:spLocks noGrp="1"/>
          </p:cNvSpPr>
          <p:nvPr>
            <p:ph idx="1"/>
          </p:nvPr>
        </p:nvSpPr>
        <p:spPr>
          <a:xfrm>
            <a:off x="457200" y="1447800"/>
            <a:ext cx="6477000" cy="4678363"/>
          </a:xfrm>
        </p:spPr>
        <p:txBody>
          <a:bodyPr>
            <a:normAutofit lnSpcReduction="10000"/>
          </a:bodyPr>
          <a:lstStyle/>
          <a:p>
            <a:r>
              <a:rPr lang="en-US" dirty="0" smtClean="0"/>
              <a:t>State lab identified powder as chlordane</a:t>
            </a:r>
          </a:p>
          <a:p>
            <a:r>
              <a:rPr lang="en-US" dirty="0" smtClean="0"/>
              <a:t>EHS/Deputy Sheriff immediately </a:t>
            </a:r>
            <a:r>
              <a:rPr lang="en-US" dirty="0"/>
              <a:t>informed </a:t>
            </a:r>
            <a:r>
              <a:rPr lang="en-US" dirty="0" smtClean="0"/>
              <a:t>XYZ plant </a:t>
            </a:r>
            <a:r>
              <a:rPr lang="en-US" dirty="0"/>
              <a:t>and </a:t>
            </a:r>
            <a:r>
              <a:rPr lang="en-US" dirty="0" smtClean="0"/>
              <a:t>State DATCP </a:t>
            </a:r>
            <a:r>
              <a:rPr lang="en-US" dirty="0"/>
              <a:t>of </a:t>
            </a:r>
            <a:r>
              <a:rPr lang="en-US" dirty="0" smtClean="0"/>
              <a:t>results </a:t>
            </a:r>
            <a:r>
              <a:rPr lang="en-US" dirty="0"/>
              <a:t>and </a:t>
            </a:r>
            <a:r>
              <a:rPr lang="en-US" dirty="0" smtClean="0"/>
              <a:t>recommended screening of the following:</a:t>
            </a:r>
          </a:p>
          <a:p>
            <a:pPr lvl="1"/>
            <a:r>
              <a:rPr lang="en-US" dirty="0" smtClean="0"/>
              <a:t>All products</a:t>
            </a:r>
          </a:p>
          <a:p>
            <a:pPr lvl="1"/>
            <a:r>
              <a:rPr lang="en-US" dirty="0" smtClean="0"/>
              <a:t>Vehicles</a:t>
            </a:r>
          </a:p>
          <a:p>
            <a:pPr lvl="1"/>
            <a:r>
              <a:rPr lang="en-US" dirty="0" smtClean="0"/>
              <a:t>Raw materials </a:t>
            </a:r>
            <a:r>
              <a:rPr lang="en-US" dirty="0"/>
              <a:t>(dead </a:t>
            </a:r>
            <a:r>
              <a:rPr lang="en-US" dirty="0" smtClean="0"/>
              <a:t>carcasses)</a:t>
            </a:r>
          </a:p>
          <a:p>
            <a:pPr lvl="1"/>
            <a:r>
              <a:rPr lang="en-US" dirty="0" smtClean="0"/>
              <a:t>Finish </a:t>
            </a:r>
            <a:r>
              <a:rPr lang="en-US" dirty="0"/>
              <a:t>meat and bone meal and </a:t>
            </a:r>
            <a:r>
              <a:rPr lang="en-US" dirty="0" smtClean="0"/>
              <a:t>tallow</a:t>
            </a:r>
          </a:p>
          <a:p>
            <a:pPr lvl="1"/>
            <a:r>
              <a:rPr lang="en-US" dirty="0" smtClean="0"/>
              <a:t>Draining </a:t>
            </a:r>
            <a:r>
              <a:rPr lang="en-US" dirty="0"/>
              <a:t>system from the </a:t>
            </a:r>
            <a:r>
              <a:rPr lang="en-US" dirty="0" smtClean="0"/>
              <a:t>plant</a:t>
            </a:r>
          </a:p>
          <a:p>
            <a:r>
              <a:rPr lang="en-US" dirty="0" smtClean="0"/>
              <a:t>Samples </a:t>
            </a:r>
            <a:r>
              <a:rPr lang="en-US" dirty="0"/>
              <a:t>were secured and driven to </a:t>
            </a:r>
            <a:r>
              <a:rPr lang="en-US" dirty="0" smtClean="0"/>
              <a:t>State </a:t>
            </a:r>
            <a:r>
              <a:rPr lang="en-US" dirty="0" smtClean="0"/>
              <a:t>lab.</a:t>
            </a:r>
            <a:endParaRPr lang="en-US" dirty="0"/>
          </a:p>
        </p:txBody>
      </p:sp>
      <p:sp>
        <p:nvSpPr>
          <p:cNvPr id="4" name="Footer Placeholder 3"/>
          <p:cNvSpPr>
            <a:spLocks noGrp="1"/>
          </p:cNvSpPr>
          <p:nvPr>
            <p:ph type="ftr" sz="quarter" idx="11"/>
          </p:nvPr>
        </p:nvSpPr>
        <p:spPr/>
        <p:txBody>
          <a:bodyPr/>
          <a:lstStyle/>
          <a:p>
            <a:pPr>
              <a:defRPr/>
            </a:pPr>
            <a:r>
              <a:rPr lang="en-US" dirty="0" smtClean="0"/>
              <a:t>FOR EXERCISE PURPOSES ONLY</a:t>
            </a:r>
          </a:p>
          <a:p>
            <a:pPr>
              <a:defRPr/>
            </a:pPr>
            <a:endParaRPr lang="en-US" dirty="0"/>
          </a:p>
        </p:txBody>
      </p:sp>
      <p:pic>
        <p:nvPicPr>
          <p:cNvPr id="6149" name="Picture 5" descr="C:\Users\aherrera\AppData\Local\Microsoft\Windows\Temporary Internet Files\Content.IE5\BRA5ISUZ\MC900287501[1].wmf" title="lab"/>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flipH="1">
            <a:off x="6477000" y="2192593"/>
            <a:ext cx="2123207" cy="3598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62109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a:t>
            </a:r>
            <a:r>
              <a:rPr lang="en-US" dirty="0" smtClean="0"/>
              <a:t>2: </a:t>
            </a:r>
            <a:r>
              <a:rPr lang="en-US" dirty="0"/>
              <a:t>Identification and </a:t>
            </a:r>
            <a:r>
              <a:rPr lang="en-US" dirty="0" smtClean="0"/>
              <a:t>Investigation </a:t>
            </a:r>
            <a:r>
              <a:rPr lang="en-US" sz="1800" dirty="0">
                <a:solidFill>
                  <a:prstClr val="white"/>
                </a:solidFill>
              </a:rPr>
              <a:t>(</a:t>
            </a:r>
            <a:r>
              <a:rPr lang="en-US" sz="1800" dirty="0" smtClean="0">
                <a:solidFill>
                  <a:prstClr val="white"/>
                </a:solidFill>
              </a:rPr>
              <a:t>continued 2)</a:t>
            </a:r>
            <a:endParaRPr lang="en-US" dirty="0"/>
          </a:p>
        </p:txBody>
      </p:sp>
      <p:sp>
        <p:nvSpPr>
          <p:cNvPr id="3" name="Content Placeholder 2"/>
          <p:cNvSpPr>
            <a:spLocks noGrp="1"/>
          </p:cNvSpPr>
          <p:nvPr>
            <p:ph idx="1"/>
          </p:nvPr>
        </p:nvSpPr>
        <p:spPr>
          <a:xfrm>
            <a:off x="355510" y="1600200"/>
            <a:ext cx="8331290" cy="3733800"/>
          </a:xfrm>
        </p:spPr>
        <p:txBody>
          <a:bodyPr>
            <a:normAutofit/>
          </a:bodyPr>
          <a:lstStyle/>
          <a:p>
            <a:r>
              <a:rPr lang="en-US" dirty="0" smtClean="0"/>
              <a:t>State DATCP / FDA OCI </a:t>
            </a:r>
            <a:r>
              <a:rPr lang="en-US" dirty="0"/>
              <a:t>arrived on site and took the lead on the investigation as agency of jurisdiction with assistance from </a:t>
            </a:r>
            <a:r>
              <a:rPr lang="en-US" dirty="0" smtClean="0"/>
              <a:t>County. </a:t>
            </a:r>
          </a:p>
          <a:p>
            <a:r>
              <a:rPr lang="en-US" dirty="0" smtClean="0"/>
              <a:t>EHS / Deputy Sheriff looked </a:t>
            </a:r>
            <a:r>
              <a:rPr lang="en-US" dirty="0"/>
              <a:t>into </a:t>
            </a:r>
            <a:r>
              <a:rPr lang="en-US" dirty="0" smtClean="0"/>
              <a:t>the layout of XYZ’s plant security system</a:t>
            </a:r>
          </a:p>
          <a:p>
            <a:pPr lvl="1"/>
            <a:r>
              <a:rPr lang="en-US" dirty="0" smtClean="0"/>
              <a:t>No fence </a:t>
            </a:r>
            <a:r>
              <a:rPr lang="en-US" dirty="0"/>
              <a:t>or security – accessible from 4 </a:t>
            </a:r>
            <a:r>
              <a:rPr lang="en-US" dirty="0" smtClean="0"/>
              <a:t>sides. </a:t>
            </a:r>
            <a:endParaRPr lang="en-US" dirty="0"/>
          </a:p>
        </p:txBody>
      </p:sp>
      <p:sp>
        <p:nvSpPr>
          <p:cNvPr id="4" name="Footer Placeholder 3"/>
          <p:cNvSpPr>
            <a:spLocks noGrp="1"/>
          </p:cNvSpPr>
          <p:nvPr>
            <p:ph type="ftr" sz="quarter" idx="11"/>
          </p:nvPr>
        </p:nvSpPr>
        <p:spPr>
          <a:xfrm>
            <a:off x="3124200" y="6356350"/>
            <a:ext cx="2895600" cy="365125"/>
          </a:xfrm>
        </p:spPr>
        <p:txBody>
          <a:bodyPr/>
          <a:lstStyle/>
          <a:p>
            <a:pPr>
              <a:defRPr/>
            </a:pPr>
            <a:r>
              <a:rPr lang="en-US" dirty="0" smtClean="0"/>
              <a:t>FOR EXERCISE PURPOSES ONLY</a:t>
            </a:r>
          </a:p>
          <a:p>
            <a:pPr>
              <a:defRPr/>
            </a:pPr>
            <a:endParaRPr lang="en-US" dirty="0"/>
          </a:p>
        </p:txBody>
      </p:sp>
    </p:spTree>
    <p:extLst>
      <p:ext uri="{BB962C8B-B14F-4D97-AF65-F5344CB8AC3E}">
        <p14:creationId xmlns:p14="http://schemas.microsoft.com/office/powerpoint/2010/main" val="23814620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2: XYZ Plant Layout</a:t>
            </a:r>
            <a:endParaRPr lang="en-US" dirty="0"/>
          </a:p>
        </p:txBody>
      </p:sp>
      <p:sp>
        <p:nvSpPr>
          <p:cNvPr id="4" name="Footer Placeholder 3"/>
          <p:cNvSpPr>
            <a:spLocks noGrp="1"/>
          </p:cNvSpPr>
          <p:nvPr>
            <p:ph type="ftr" sz="quarter" idx="11"/>
          </p:nvPr>
        </p:nvSpPr>
        <p:spPr/>
        <p:txBody>
          <a:bodyPr/>
          <a:lstStyle/>
          <a:p>
            <a:pPr>
              <a:defRPr/>
            </a:pPr>
            <a:r>
              <a:rPr lang="en-US" smtClean="0"/>
              <a:t>FOR EXERCISE PURPOSES ONLY</a:t>
            </a:r>
          </a:p>
          <a:p>
            <a:pPr>
              <a:defRPr/>
            </a:pPr>
            <a:endParaRPr lang="en-US" dirty="0"/>
          </a:p>
        </p:txBody>
      </p:sp>
      <p:pic>
        <p:nvPicPr>
          <p:cNvPr id="6" name="Picture 2" descr="XYZ Plant Layout" title="Figure 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02715" y="1600200"/>
            <a:ext cx="4538570"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11966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2: Summary of Developments</a:t>
            </a:r>
            <a:endParaRPr lang="en-US" dirty="0"/>
          </a:p>
        </p:txBody>
      </p:sp>
      <p:sp>
        <p:nvSpPr>
          <p:cNvPr id="4" name="Footer Placeholder 3"/>
          <p:cNvSpPr>
            <a:spLocks noGrp="1"/>
          </p:cNvSpPr>
          <p:nvPr>
            <p:ph type="ftr" sz="quarter" idx="11"/>
          </p:nvPr>
        </p:nvSpPr>
        <p:spPr/>
        <p:txBody>
          <a:bodyPr/>
          <a:lstStyle/>
          <a:p>
            <a:pPr>
              <a:defRPr/>
            </a:pPr>
            <a:r>
              <a:rPr lang="en-US" smtClean="0"/>
              <a:t>FOR EXERCISE PURPOSES ONLY</a:t>
            </a:r>
          </a:p>
          <a:p>
            <a:pPr>
              <a:defRPr/>
            </a:pPr>
            <a:endParaRPr lang="en-US" dirty="0"/>
          </a:p>
        </p:txBody>
      </p:sp>
      <p:sp>
        <p:nvSpPr>
          <p:cNvPr id="7" name="Content Placeholder 2"/>
          <p:cNvSpPr>
            <a:spLocks noGrp="1"/>
          </p:cNvSpPr>
          <p:nvPr>
            <p:ph idx="1"/>
          </p:nvPr>
        </p:nvSpPr>
        <p:spPr>
          <a:xfrm>
            <a:off x="457200" y="1600200"/>
            <a:ext cx="8229600" cy="4525963"/>
          </a:xfrm>
        </p:spPr>
        <p:txBody>
          <a:bodyPr/>
          <a:lstStyle/>
          <a:p>
            <a:r>
              <a:rPr lang="en-US" dirty="0"/>
              <a:t>State lab identified powder as </a:t>
            </a:r>
            <a:r>
              <a:rPr lang="en-US" dirty="0" smtClean="0"/>
              <a:t>chlordane</a:t>
            </a:r>
          </a:p>
          <a:p>
            <a:r>
              <a:rPr lang="en-US" dirty="0"/>
              <a:t>XYZ plant and State DATCP </a:t>
            </a:r>
            <a:r>
              <a:rPr lang="en-US" dirty="0" smtClean="0"/>
              <a:t>were recommended to do screenings on the following:</a:t>
            </a:r>
            <a:endParaRPr lang="en-US" dirty="0"/>
          </a:p>
          <a:p>
            <a:pPr lvl="1"/>
            <a:r>
              <a:rPr lang="en-US" dirty="0"/>
              <a:t>All products, </a:t>
            </a:r>
            <a:endParaRPr lang="en-US" dirty="0" smtClean="0"/>
          </a:p>
          <a:p>
            <a:pPr lvl="1"/>
            <a:r>
              <a:rPr lang="en-US" dirty="0" smtClean="0"/>
              <a:t>Vehicles</a:t>
            </a:r>
            <a:endParaRPr lang="en-US" dirty="0"/>
          </a:p>
          <a:p>
            <a:pPr lvl="1"/>
            <a:r>
              <a:rPr lang="en-US" dirty="0"/>
              <a:t>Raw materials (dead carcasses)</a:t>
            </a:r>
          </a:p>
          <a:p>
            <a:pPr lvl="1"/>
            <a:r>
              <a:rPr lang="en-US" dirty="0"/>
              <a:t>Finish meat and bone meal and tallow</a:t>
            </a:r>
          </a:p>
          <a:p>
            <a:pPr lvl="1"/>
            <a:r>
              <a:rPr lang="en-US" dirty="0"/>
              <a:t>Draining system from the </a:t>
            </a:r>
            <a:r>
              <a:rPr lang="en-US" dirty="0" smtClean="0"/>
              <a:t>plant</a:t>
            </a:r>
          </a:p>
          <a:p>
            <a:r>
              <a:rPr lang="en-US" dirty="0" smtClean="0"/>
              <a:t>XYZ Plant layout had no </a:t>
            </a:r>
            <a:r>
              <a:rPr lang="en-US" dirty="0"/>
              <a:t>fence or security </a:t>
            </a:r>
            <a:r>
              <a:rPr lang="en-US" dirty="0" smtClean="0"/>
              <a:t>and was accessible </a:t>
            </a:r>
            <a:r>
              <a:rPr lang="en-US" dirty="0"/>
              <a:t>from 4 sides. </a:t>
            </a:r>
          </a:p>
          <a:p>
            <a:pPr lvl="1"/>
            <a:endParaRPr lang="en-US" dirty="0" smtClean="0"/>
          </a:p>
          <a:p>
            <a:endParaRPr lang="en-US" dirty="0"/>
          </a:p>
        </p:txBody>
      </p:sp>
    </p:spTree>
    <p:extLst>
      <p:ext uri="{BB962C8B-B14F-4D97-AF65-F5344CB8AC3E}">
        <p14:creationId xmlns:p14="http://schemas.microsoft.com/office/powerpoint/2010/main" val="3698982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r>
              <a:rPr lang="en-US" sz="1800" dirty="0" smtClean="0"/>
              <a:t>(continued)</a:t>
            </a:r>
            <a:endParaRPr lang="en-US" sz="1800" dirty="0"/>
          </a:p>
        </p:txBody>
      </p:sp>
      <p:sp>
        <p:nvSpPr>
          <p:cNvPr id="3" name="Content Placeholder 2"/>
          <p:cNvSpPr>
            <a:spLocks noGrp="1"/>
          </p:cNvSpPr>
          <p:nvPr>
            <p:ph idx="1"/>
          </p:nvPr>
        </p:nvSpPr>
        <p:spPr/>
        <p:txBody>
          <a:bodyPr/>
          <a:lstStyle/>
          <a:p>
            <a:pPr>
              <a:buNone/>
            </a:pPr>
            <a:r>
              <a:rPr lang="en-US" dirty="0" smtClean="0">
                <a:solidFill>
                  <a:srgbClr val="739600"/>
                </a:solidFill>
              </a:rPr>
              <a:t>Purpose and Scope</a:t>
            </a:r>
          </a:p>
          <a:p>
            <a:pPr lvl="1"/>
            <a:r>
              <a:rPr lang="en-US" sz="2600" dirty="0" smtClean="0"/>
              <a:t>Local, State, Federal agencies work closely with industry to safeguard the American food supply</a:t>
            </a:r>
          </a:p>
          <a:p>
            <a:pPr lvl="2"/>
            <a:r>
              <a:rPr lang="en-US" sz="2200" dirty="0" smtClean="0"/>
              <a:t>Continuously seek new ideas and strategies to reduce the incidence of human health incidents and to support food defense-related innovation</a:t>
            </a:r>
          </a:p>
          <a:p>
            <a:pPr lvl="2"/>
            <a:r>
              <a:rPr lang="en-US" sz="2200" dirty="0" smtClean="0"/>
              <a:t>It is incumbent that all local, State and Federal governments and industry partners understand the roles and responsibilities of all participating entities</a:t>
            </a:r>
          </a:p>
          <a:p>
            <a:pPr lvl="1"/>
            <a:endParaRPr lang="en-US" dirty="0" smtClean="0">
              <a:solidFill>
                <a:srgbClr val="739600"/>
              </a:solidFill>
            </a:endParaRPr>
          </a:p>
          <a:p>
            <a:endParaRPr lang="en-US" dirty="0"/>
          </a:p>
        </p:txBody>
      </p:sp>
      <p:sp>
        <p:nvSpPr>
          <p:cNvPr id="4" name="Footer Placeholder 3"/>
          <p:cNvSpPr>
            <a:spLocks noGrp="1"/>
          </p:cNvSpPr>
          <p:nvPr>
            <p:ph type="ftr" sz="quarter" idx="11"/>
          </p:nvPr>
        </p:nvSpPr>
        <p:spPr/>
        <p:txBody>
          <a:bodyPr/>
          <a:lstStyle/>
          <a:p>
            <a:pPr>
              <a:defRPr/>
            </a:pPr>
            <a:r>
              <a:rPr lang="en-US" dirty="0" smtClean="0"/>
              <a:t>FOR EXERCISE PURPOSES ONLY</a:t>
            </a:r>
          </a:p>
          <a:p>
            <a:pPr>
              <a:defRPr/>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2: Table Activity Session</a:t>
            </a:r>
            <a:endParaRPr lang="en-US" dirty="0"/>
          </a:p>
        </p:txBody>
      </p:sp>
      <p:sp>
        <p:nvSpPr>
          <p:cNvPr id="4" name="Footer Placeholder 3"/>
          <p:cNvSpPr>
            <a:spLocks noGrp="1"/>
          </p:cNvSpPr>
          <p:nvPr>
            <p:ph type="ftr" sz="quarter" idx="11"/>
          </p:nvPr>
        </p:nvSpPr>
        <p:spPr/>
        <p:txBody>
          <a:bodyPr/>
          <a:lstStyle/>
          <a:p>
            <a:pPr>
              <a:defRPr/>
            </a:pPr>
            <a:r>
              <a:rPr lang="en-US" smtClean="0"/>
              <a:t>FOR EXERCISE PURPOSES ONLY</a:t>
            </a:r>
          </a:p>
          <a:p>
            <a:pPr>
              <a:defRPr/>
            </a:pPr>
            <a:endParaRPr lang="en-US" dirty="0"/>
          </a:p>
        </p:txBody>
      </p:sp>
      <p:sp>
        <p:nvSpPr>
          <p:cNvPr id="7"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dirty="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dirty="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dirty="0" smtClean="0">
                <a:latin typeface="Arial" charset="0"/>
                <a:cs typeface="Arial" charset="0"/>
              </a:rPr>
              <a:t>Record any unanswered assigned questions or participant questions</a:t>
            </a:r>
          </a:p>
        </p:txBody>
      </p:sp>
    </p:spTree>
    <p:extLst>
      <p:ext uri="{BB962C8B-B14F-4D97-AF65-F5344CB8AC3E}">
        <p14:creationId xmlns:p14="http://schemas.microsoft.com/office/powerpoint/2010/main" val="7055262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2: Break Out Session</a:t>
            </a:r>
            <a:endParaRPr lang="en-US" dirty="0"/>
          </a:p>
        </p:txBody>
      </p:sp>
      <p:sp>
        <p:nvSpPr>
          <p:cNvPr id="3" name="Content Placeholder 2"/>
          <p:cNvSpPr>
            <a:spLocks noGrp="1"/>
          </p:cNvSpPr>
          <p:nvPr>
            <p:ph idx="1"/>
          </p:nvPr>
        </p:nvSpPr>
        <p:spPr/>
        <p:txBody>
          <a:bodyPr/>
          <a:lstStyle/>
          <a:p>
            <a:pPr marL="0" indent="0" algn="ctr">
              <a:buNone/>
            </a:pPr>
            <a:endParaRPr lang="en-US" sz="2400" dirty="0" smtClean="0">
              <a:solidFill>
                <a:srgbClr val="739600"/>
              </a:solidFill>
            </a:endParaRPr>
          </a:p>
          <a:p>
            <a:pPr marL="0" indent="0" algn="ctr">
              <a:buNone/>
            </a:pPr>
            <a:endParaRPr lang="en-US" sz="2400" dirty="0">
              <a:solidFill>
                <a:srgbClr val="739600"/>
              </a:solidFill>
            </a:endParaRPr>
          </a:p>
          <a:p>
            <a:pPr marL="0" indent="0" algn="ctr">
              <a:buNone/>
            </a:pPr>
            <a:endParaRPr lang="en-US" sz="2400" dirty="0" smtClean="0">
              <a:solidFill>
                <a:srgbClr val="739600"/>
              </a:solidFill>
            </a:endParaRPr>
          </a:p>
          <a:p>
            <a:pPr marL="0" indent="0" algn="ctr">
              <a:buNone/>
            </a:pPr>
            <a:r>
              <a:rPr lang="en-US" sz="2400" dirty="0" smtClean="0">
                <a:solidFill>
                  <a:srgbClr val="739600"/>
                </a:solidFill>
              </a:rPr>
              <a:t>30 </a:t>
            </a:r>
            <a:r>
              <a:rPr lang="en-US" sz="2400" dirty="0">
                <a:solidFill>
                  <a:srgbClr val="739600"/>
                </a:solidFill>
              </a:rPr>
              <a:t>Minutes to discuss questions</a:t>
            </a:r>
          </a:p>
          <a:p>
            <a:pPr algn="ctr"/>
            <a:endParaRPr lang="en-US" sz="2400" dirty="0">
              <a:solidFill>
                <a:srgbClr val="739600"/>
              </a:solidFill>
            </a:endParaRPr>
          </a:p>
          <a:p>
            <a:pPr marL="0" indent="0" algn="ctr">
              <a:buNone/>
            </a:pPr>
            <a:r>
              <a:rPr lang="en-US" sz="2400" dirty="0">
                <a:solidFill>
                  <a:srgbClr val="739600"/>
                </a:solidFill>
              </a:rPr>
              <a:t>30 Minutes for all groups to report out</a:t>
            </a:r>
          </a:p>
        </p:txBody>
      </p:sp>
      <p:sp>
        <p:nvSpPr>
          <p:cNvPr id="4" name="Footer Placeholder 3"/>
          <p:cNvSpPr>
            <a:spLocks noGrp="1"/>
          </p:cNvSpPr>
          <p:nvPr>
            <p:ph type="ftr" sz="quarter" idx="11"/>
          </p:nvPr>
        </p:nvSpPr>
        <p:spPr/>
        <p:txBody>
          <a:bodyPr/>
          <a:lstStyle/>
          <a:p>
            <a:pPr>
              <a:defRPr/>
            </a:pPr>
            <a:r>
              <a:rPr lang="en-US" smtClean="0"/>
              <a:t>FOR EXERCISE PURPOSES ONLY</a:t>
            </a:r>
          </a:p>
          <a:p>
            <a:pPr>
              <a:defRPr/>
            </a:pPr>
            <a:endParaRPr lang="en-US" dirty="0"/>
          </a:p>
        </p:txBody>
      </p:sp>
    </p:spTree>
    <p:extLst>
      <p:ext uri="{BB962C8B-B14F-4D97-AF65-F5344CB8AC3E}">
        <p14:creationId xmlns:p14="http://schemas.microsoft.com/office/powerpoint/2010/main" val="8888515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2: Break</a:t>
            </a:r>
            <a:endParaRPr lang="en-US" dirty="0"/>
          </a:p>
        </p:txBody>
      </p:sp>
      <p:sp>
        <p:nvSpPr>
          <p:cNvPr id="3" name="Content Placeholder 2"/>
          <p:cNvSpPr>
            <a:spLocks noGrp="1"/>
          </p:cNvSpPr>
          <p:nvPr>
            <p:ph idx="1"/>
          </p:nvPr>
        </p:nvSpPr>
        <p:spPr/>
        <p:txBody>
          <a:bodyPr/>
          <a:lstStyle/>
          <a:p>
            <a:pPr marL="0" indent="0" algn="ctr">
              <a:buNone/>
            </a:pPr>
            <a:endParaRPr lang="en-US" sz="2400" dirty="0" smtClean="0">
              <a:solidFill>
                <a:srgbClr val="739600"/>
              </a:solidFill>
            </a:endParaRPr>
          </a:p>
          <a:p>
            <a:pPr marL="0" indent="0" algn="ctr">
              <a:buNone/>
            </a:pPr>
            <a:endParaRPr lang="en-US" sz="2400" dirty="0">
              <a:solidFill>
                <a:srgbClr val="739600"/>
              </a:solidFill>
            </a:endParaRPr>
          </a:p>
          <a:p>
            <a:pPr marL="0" indent="0" algn="ctr">
              <a:buNone/>
            </a:pPr>
            <a:endParaRPr lang="en-US" sz="2400" dirty="0" smtClean="0">
              <a:solidFill>
                <a:srgbClr val="739600"/>
              </a:solidFill>
            </a:endParaRPr>
          </a:p>
          <a:p>
            <a:pPr marL="0" indent="0" algn="ctr">
              <a:buNone/>
            </a:pPr>
            <a:endParaRPr lang="en-US" sz="2400" dirty="0">
              <a:solidFill>
                <a:srgbClr val="739600"/>
              </a:solidFill>
            </a:endParaRPr>
          </a:p>
          <a:p>
            <a:pPr marL="0" indent="0" algn="ctr">
              <a:buNone/>
            </a:pPr>
            <a:r>
              <a:rPr lang="en-US" sz="2400" dirty="0" smtClean="0">
                <a:solidFill>
                  <a:srgbClr val="739600"/>
                </a:solidFill>
              </a:rPr>
              <a:t>15 </a:t>
            </a:r>
            <a:r>
              <a:rPr lang="en-US" sz="2400" dirty="0">
                <a:solidFill>
                  <a:srgbClr val="739600"/>
                </a:solidFill>
              </a:rPr>
              <a:t>Minutes</a:t>
            </a:r>
          </a:p>
          <a:p>
            <a:pPr marL="0" indent="0" algn="ctr">
              <a:buNone/>
            </a:pPr>
            <a:endParaRPr lang="en-US" dirty="0"/>
          </a:p>
        </p:txBody>
      </p:sp>
      <p:sp>
        <p:nvSpPr>
          <p:cNvPr id="4" name="Footer Placeholder 3"/>
          <p:cNvSpPr>
            <a:spLocks noGrp="1"/>
          </p:cNvSpPr>
          <p:nvPr>
            <p:ph type="ftr" sz="quarter" idx="11"/>
          </p:nvPr>
        </p:nvSpPr>
        <p:spPr/>
        <p:txBody>
          <a:bodyPr/>
          <a:lstStyle/>
          <a:p>
            <a:pPr>
              <a:defRPr/>
            </a:pPr>
            <a:r>
              <a:rPr lang="en-US" smtClean="0"/>
              <a:t>FOR EXERCISE PURPOSES ONLY</a:t>
            </a:r>
          </a:p>
          <a:p>
            <a:pPr>
              <a:defRPr/>
            </a:pPr>
            <a:endParaRPr lang="en-US" dirty="0"/>
          </a:p>
        </p:txBody>
      </p:sp>
    </p:spTree>
    <p:extLst>
      <p:ext uri="{BB962C8B-B14F-4D97-AF65-F5344CB8AC3E}">
        <p14:creationId xmlns:p14="http://schemas.microsoft.com/office/powerpoint/2010/main" val="376898203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a:t>
            </a:r>
            <a:r>
              <a:rPr lang="en-US" dirty="0" smtClean="0"/>
              <a:t>3: Research and Results</a:t>
            </a:r>
            <a:endParaRPr lang="en-US" dirty="0"/>
          </a:p>
        </p:txBody>
      </p:sp>
      <p:sp>
        <p:nvSpPr>
          <p:cNvPr id="3" name="Content Placeholder 2"/>
          <p:cNvSpPr>
            <a:spLocks noGrp="1"/>
          </p:cNvSpPr>
          <p:nvPr>
            <p:ph idx="1"/>
          </p:nvPr>
        </p:nvSpPr>
        <p:spPr/>
        <p:txBody>
          <a:bodyPr>
            <a:normAutofit/>
          </a:bodyPr>
          <a:lstStyle/>
          <a:p>
            <a:r>
              <a:rPr lang="en-US" dirty="0"/>
              <a:t>Sample results received from </a:t>
            </a:r>
            <a:r>
              <a:rPr lang="en-US" dirty="0" smtClean="0"/>
              <a:t>State Lab </a:t>
            </a:r>
            <a:r>
              <a:rPr lang="en-US" dirty="0"/>
              <a:t>found traces of chlordane in multiple samples </a:t>
            </a:r>
            <a:r>
              <a:rPr lang="en-US" dirty="0" smtClean="0"/>
              <a:t>of raw </a:t>
            </a:r>
            <a:r>
              <a:rPr lang="en-US" dirty="0"/>
              <a:t>product, trucks, meat and bone meal and tallow. </a:t>
            </a:r>
          </a:p>
          <a:p>
            <a:pPr lvl="1"/>
            <a:r>
              <a:rPr lang="en-US" dirty="0" smtClean="0"/>
              <a:t>Chlordane research found it to bioaccumulate </a:t>
            </a:r>
            <a:r>
              <a:rPr lang="en-US" dirty="0"/>
              <a:t>in fatty </a:t>
            </a:r>
            <a:r>
              <a:rPr lang="en-US" dirty="0" smtClean="0"/>
              <a:t>tissues</a:t>
            </a:r>
          </a:p>
          <a:p>
            <a:r>
              <a:rPr lang="en-US" dirty="0" smtClean="0"/>
              <a:t>Identified </a:t>
            </a:r>
            <a:r>
              <a:rPr lang="en-US" dirty="0"/>
              <a:t>hits on finished product triggered contamination link to human food </a:t>
            </a:r>
            <a:r>
              <a:rPr lang="en-US" dirty="0" smtClean="0"/>
              <a:t>chain</a:t>
            </a:r>
          </a:p>
          <a:p>
            <a:pPr lvl="1"/>
            <a:r>
              <a:rPr lang="en-US" dirty="0" smtClean="0"/>
              <a:t>Finished </a:t>
            </a:r>
            <a:r>
              <a:rPr lang="en-US" dirty="0"/>
              <a:t>tallow was used as part of a dairy </a:t>
            </a:r>
            <a:r>
              <a:rPr lang="en-US" dirty="0" smtClean="0"/>
              <a:t>                                     cow feed </a:t>
            </a:r>
            <a:r>
              <a:rPr lang="en-US" dirty="0"/>
              <a:t>– chlordane could transfer via milk.  </a:t>
            </a:r>
            <a:endParaRPr lang="en-US" dirty="0" smtClean="0"/>
          </a:p>
          <a:p>
            <a:r>
              <a:rPr lang="en-US" dirty="0" smtClean="0"/>
              <a:t>Meat </a:t>
            </a:r>
            <a:r>
              <a:rPr lang="en-US" dirty="0"/>
              <a:t>and bone meal impacted </a:t>
            </a:r>
            <a:r>
              <a:rPr lang="en-US" dirty="0" smtClean="0"/>
              <a:t>national </a:t>
            </a:r>
            <a:r>
              <a:rPr lang="en-US" dirty="0"/>
              <a:t> </a:t>
            </a:r>
            <a:r>
              <a:rPr lang="en-US" dirty="0" smtClean="0"/>
              <a:t>                        pet food brands and </a:t>
            </a:r>
            <a:r>
              <a:rPr lang="en-US" dirty="0"/>
              <a:t>other </a:t>
            </a:r>
            <a:r>
              <a:rPr lang="en-US" dirty="0" smtClean="0"/>
              <a:t>plants</a:t>
            </a:r>
          </a:p>
        </p:txBody>
      </p:sp>
      <p:sp>
        <p:nvSpPr>
          <p:cNvPr id="4" name="Footer Placeholder 3"/>
          <p:cNvSpPr>
            <a:spLocks noGrp="1"/>
          </p:cNvSpPr>
          <p:nvPr>
            <p:ph type="ftr" sz="quarter" idx="11"/>
          </p:nvPr>
        </p:nvSpPr>
        <p:spPr/>
        <p:txBody>
          <a:bodyPr/>
          <a:lstStyle/>
          <a:p>
            <a:pPr>
              <a:defRPr/>
            </a:pPr>
            <a:r>
              <a:rPr lang="en-US" dirty="0" smtClean="0"/>
              <a:t>FOR EXERCISE PURPOSES ONLY</a:t>
            </a:r>
          </a:p>
          <a:p>
            <a:pPr>
              <a:defRPr/>
            </a:pPr>
            <a:endParaRPr lang="en-US" dirty="0"/>
          </a:p>
        </p:txBody>
      </p:sp>
      <p:pic>
        <p:nvPicPr>
          <p:cNvPr id="7170" name="Picture 2" descr="C:\Users\aherrera\AppData\Local\Microsoft\Windows\Temporary Internet Files\Content.IE5\QL8TTZ0U\MC900391386[1].wmf" title="factory"/>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6746875" y="3810000"/>
            <a:ext cx="1787525" cy="1824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03656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a:t>
            </a:r>
            <a:r>
              <a:rPr lang="en-US" dirty="0" smtClean="0"/>
              <a:t>3: Research and Results </a:t>
            </a:r>
            <a:r>
              <a:rPr lang="en-US" sz="1800" dirty="0" smtClean="0">
                <a:solidFill>
                  <a:prstClr val="white"/>
                </a:solidFill>
              </a:rPr>
              <a:t>(continued</a:t>
            </a:r>
            <a:r>
              <a:rPr lang="en-US" sz="1800" dirty="0">
                <a:solidFill>
                  <a:prstClr val="white"/>
                </a:solidFill>
              </a:rPr>
              <a:t>)</a:t>
            </a:r>
            <a:endParaRPr lang="en-US" dirty="0"/>
          </a:p>
        </p:txBody>
      </p:sp>
      <p:sp>
        <p:nvSpPr>
          <p:cNvPr id="3" name="Content Placeholder 2"/>
          <p:cNvSpPr>
            <a:spLocks noGrp="1"/>
          </p:cNvSpPr>
          <p:nvPr>
            <p:ph idx="1"/>
          </p:nvPr>
        </p:nvSpPr>
        <p:spPr/>
        <p:txBody>
          <a:bodyPr>
            <a:normAutofit/>
          </a:bodyPr>
          <a:lstStyle/>
          <a:p>
            <a:r>
              <a:rPr lang="en-US" dirty="0" smtClean="0"/>
              <a:t>Follow-up </a:t>
            </a:r>
            <a:r>
              <a:rPr lang="en-US" dirty="0"/>
              <a:t>samples confirmed chlordane in product at </a:t>
            </a:r>
            <a:r>
              <a:rPr lang="en-US" dirty="0" smtClean="0"/>
              <a:t>National Pet Food Brand Plant </a:t>
            </a:r>
            <a:r>
              <a:rPr lang="en-US" dirty="0"/>
              <a:t>in </a:t>
            </a:r>
            <a:r>
              <a:rPr lang="en-US" dirty="0" smtClean="0"/>
              <a:t>another location of the State. </a:t>
            </a:r>
          </a:p>
          <a:p>
            <a:pPr lvl="1"/>
            <a:r>
              <a:rPr lang="en-US" dirty="0" smtClean="0"/>
              <a:t>Resulting </a:t>
            </a:r>
            <a:r>
              <a:rPr lang="en-US" dirty="0"/>
              <a:t>in a 4 state recall of </a:t>
            </a:r>
            <a:r>
              <a:rPr lang="en-US" dirty="0" smtClean="0"/>
              <a:t>National Pet Food Brand products </a:t>
            </a:r>
            <a:r>
              <a:rPr lang="en-US" dirty="0"/>
              <a:t>affected. </a:t>
            </a:r>
            <a:endParaRPr lang="en-US" dirty="0" smtClean="0"/>
          </a:p>
          <a:p>
            <a:pPr lvl="1"/>
            <a:r>
              <a:rPr lang="en-US" dirty="0" smtClean="0"/>
              <a:t>Human </a:t>
            </a:r>
            <a:r>
              <a:rPr lang="en-US" dirty="0"/>
              <a:t>link resulted in immediate contact with FDA.  </a:t>
            </a:r>
            <a:endParaRPr lang="en-US" dirty="0" smtClean="0"/>
          </a:p>
          <a:p>
            <a:pPr lvl="1"/>
            <a:r>
              <a:rPr lang="en-US" dirty="0" smtClean="0"/>
              <a:t>FDA </a:t>
            </a:r>
            <a:r>
              <a:rPr lang="en-US" dirty="0"/>
              <a:t>OCI dispatched to </a:t>
            </a:r>
            <a:r>
              <a:rPr lang="en-US" dirty="0" smtClean="0"/>
              <a:t>XYZ </a:t>
            </a:r>
            <a:r>
              <a:rPr lang="en-US" dirty="0"/>
              <a:t>site to take </a:t>
            </a:r>
            <a:r>
              <a:rPr lang="en-US" dirty="0" smtClean="0"/>
              <a:t>over investigation.</a:t>
            </a:r>
            <a:endParaRPr lang="en-US" dirty="0"/>
          </a:p>
        </p:txBody>
      </p:sp>
      <p:sp>
        <p:nvSpPr>
          <p:cNvPr id="4" name="Footer Placeholder 3"/>
          <p:cNvSpPr>
            <a:spLocks noGrp="1"/>
          </p:cNvSpPr>
          <p:nvPr>
            <p:ph type="ftr" sz="quarter" idx="11"/>
          </p:nvPr>
        </p:nvSpPr>
        <p:spPr/>
        <p:txBody>
          <a:bodyPr/>
          <a:lstStyle/>
          <a:p>
            <a:pPr>
              <a:defRPr/>
            </a:pPr>
            <a:r>
              <a:rPr lang="en-US" dirty="0" smtClean="0"/>
              <a:t>FOR EXERCISE PURPOSES ONLY</a:t>
            </a:r>
          </a:p>
          <a:p>
            <a:pPr>
              <a:defRPr/>
            </a:pPr>
            <a:endParaRPr lang="en-US" dirty="0"/>
          </a:p>
        </p:txBody>
      </p:sp>
      <p:pic>
        <p:nvPicPr>
          <p:cNvPr id="8194" name="Picture 2" descr="C:\Users\aherrera\AppData\Local\Microsoft\Windows\Temporary Internet Files\Content.IE5\BRA5ISUZ\MP900431250[1].jpg" title="domino effect"/>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3657600" y="4495800"/>
            <a:ext cx="2040118" cy="1477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662068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3: Summary of Developments</a:t>
            </a:r>
            <a:endParaRPr lang="en-US" dirty="0"/>
          </a:p>
        </p:txBody>
      </p:sp>
      <p:sp>
        <p:nvSpPr>
          <p:cNvPr id="4" name="Footer Placeholder 3"/>
          <p:cNvSpPr>
            <a:spLocks noGrp="1"/>
          </p:cNvSpPr>
          <p:nvPr>
            <p:ph type="ftr" sz="quarter" idx="11"/>
          </p:nvPr>
        </p:nvSpPr>
        <p:spPr/>
        <p:txBody>
          <a:bodyPr/>
          <a:lstStyle/>
          <a:p>
            <a:pPr>
              <a:defRPr/>
            </a:pPr>
            <a:r>
              <a:rPr lang="en-US" smtClean="0"/>
              <a:t>FOR EXERCISE PURPOSES ONLY</a:t>
            </a:r>
          </a:p>
          <a:p>
            <a:pPr>
              <a:defRPr/>
            </a:pPr>
            <a:endParaRPr lang="en-US" dirty="0"/>
          </a:p>
        </p:txBody>
      </p:sp>
      <p:sp>
        <p:nvSpPr>
          <p:cNvPr id="7" name="Content Placeholder 2"/>
          <p:cNvSpPr>
            <a:spLocks noGrp="1"/>
          </p:cNvSpPr>
          <p:nvPr>
            <p:ph idx="1"/>
          </p:nvPr>
        </p:nvSpPr>
        <p:spPr>
          <a:xfrm>
            <a:off x="457200" y="1600200"/>
            <a:ext cx="8229600" cy="4525963"/>
          </a:xfrm>
        </p:spPr>
        <p:txBody>
          <a:bodyPr/>
          <a:lstStyle/>
          <a:p>
            <a:r>
              <a:rPr lang="en-US" dirty="0" smtClean="0"/>
              <a:t>Results received </a:t>
            </a:r>
            <a:r>
              <a:rPr lang="en-US" dirty="0"/>
              <a:t>from State Lab found traces of chlordane in multiple samples of raw product, trucks, meat and bone meal and </a:t>
            </a:r>
            <a:r>
              <a:rPr lang="en-US" dirty="0" smtClean="0"/>
              <a:t>tallow</a:t>
            </a:r>
          </a:p>
          <a:p>
            <a:r>
              <a:rPr lang="en-US" dirty="0"/>
              <a:t>Chlordane </a:t>
            </a:r>
            <a:r>
              <a:rPr lang="en-US" dirty="0" err="1" smtClean="0"/>
              <a:t>bioaccumulates</a:t>
            </a:r>
            <a:r>
              <a:rPr lang="en-US" dirty="0" smtClean="0"/>
              <a:t> </a:t>
            </a:r>
            <a:r>
              <a:rPr lang="en-US" dirty="0"/>
              <a:t>in fatty </a:t>
            </a:r>
            <a:r>
              <a:rPr lang="en-US" dirty="0" smtClean="0"/>
              <a:t>tissues</a:t>
            </a:r>
          </a:p>
          <a:p>
            <a:r>
              <a:rPr lang="en-US" dirty="0" smtClean="0"/>
              <a:t>Contamination linked </a:t>
            </a:r>
            <a:r>
              <a:rPr lang="en-US" dirty="0"/>
              <a:t>to human food </a:t>
            </a:r>
            <a:r>
              <a:rPr lang="en-US" dirty="0" smtClean="0"/>
              <a:t>chain found in finished tallow used as a part of dairy cow feed and could be transferred via milk</a:t>
            </a:r>
          </a:p>
          <a:p>
            <a:r>
              <a:rPr lang="en-US" dirty="0"/>
              <a:t>4 state recall of National Pet Food Brand products </a:t>
            </a:r>
            <a:r>
              <a:rPr lang="en-US" dirty="0" smtClean="0"/>
              <a:t>affected</a:t>
            </a:r>
            <a:endParaRPr lang="en-US" dirty="0"/>
          </a:p>
          <a:p>
            <a:r>
              <a:rPr lang="en-US" dirty="0" smtClean="0"/>
              <a:t>Further investigation will be done by FDA OCI</a:t>
            </a:r>
            <a:endParaRPr lang="en-US" dirty="0" smtClean="0">
              <a:latin typeface="Arial" charset="0"/>
              <a:cs typeface="Arial" charset="0"/>
            </a:endParaRPr>
          </a:p>
        </p:txBody>
      </p:sp>
    </p:spTree>
    <p:extLst>
      <p:ext uri="{BB962C8B-B14F-4D97-AF65-F5344CB8AC3E}">
        <p14:creationId xmlns:p14="http://schemas.microsoft.com/office/powerpoint/2010/main" val="8034742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3: Table Activity Session</a:t>
            </a:r>
            <a:endParaRPr lang="en-US" dirty="0"/>
          </a:p>
        </p:txBody>
      </p:sp>
      <p:sp>
        <p:nvSpPr>
          <p:cNvPr id="4" name="Footer Placeholder 3"/>
          <p:cNvSpPr>
            <a:spLocks noGrp="1"/>
          </p:cNvSpPr>
          <p:nvPr>
            <p:ph type="ftr" sz="quarter" idx="11"/>
          </p:nvPr>
        </p:nvSpPr>
        <p:spPr/>
        <p:txBody>
          <a:bodyPr/>
          <a:lstStyle/>
          <a:p>
            <a:pPr>
              <a:defRPr/>
            </a:pPr>
            <a:r>
              <a:rPr lang="en-US" smtClean="0"/>
              <a:t>FOR EXERCISE PURPOSES ONLY</a:t>
            </a:r>
          </a:p>
          <a:p>
            <a:pPr>
              <a:defRPr/>
            </a:pPr>
            <a:endParaRPr lang="en-US" dirty="0"/>
          </a:p>
        </p:txBody>
      </p:sp>
      <p:sp>
        <p:nvSpPr>
          <p:cNvPr id="7"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dirty="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dirty="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dirty="0" smtClean="0">
                <a:latin typeface="Arial" charset="0"/>
                <a:cs typeface="Arial" charset="0"/>
              </a:rPr>
              <a:t>Record any unanswered assigned questions or participant questions</a:t>
            </a:r>
          </a:p>
        </p:txBody>
      </p:sp>
    </p:spTree>
    <p:extLst>
      <p:ext uri="{BB962C8B-B14F-4D97-AF65-F5344CB8AC3E}">
        <p14:creationId xmlns:p14="http://schemas.microsoft.com/office/powerpoint/2010/main" val="37382966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3: Break Out Session</a:t>
            </a:r>
            <a:endParaRPr lang="en-US" dirty="0"/>
          </a:p>
        </p:txBody>
      </p:sp>
      <p:sp>
        <p:nvSpPr>
          <p:cNvPr id="3" name="Content Placeholder 2"/>
          <p:cNvSpPr>
            <a:spLocks noGrp="1"/>
          </p:cNvSpPr>
          <p:nvPr>
            <p:ph idx="1"/>
          </p:nvPr>
        </p:nvSpPr>
        <p:spPr/>
        <p:txBody>
          <a:bodyPr/>
          <a:lstStyle/>
          <a:p>
            <a:pPr marL="0" indent="0" algn="ctr">
              <a:buNone/>
            </a:pPr>
            <a:endParaRPr lang="en-US" sz="2400" dirty="0" smtClean="0">
              <a:solidFill>
                <a:srgbClr val="739600"/>
              </a:solidFill>
            </a:endParaRPr>
          </a:p>
          <a:p>
            <a:pPr marL="0" indent="0" algn="ctr">
              <a:buNone/>
            </a:pPr>
            <a:endParaRPr lang="en-US" sz="2400" dirty="0">
              <a:solidFill>
                <a:srgbClr val="739600"/>
              </a:solidFill>
            </a:endParaRPr>
          </a:p>
          <a:p>
            <a:pPr marL="0" indent="0" algn="ctr">
              <a:buNone/>
            </a:pPr>
            <a:endParaRPr lang="en-US" sz="2400" dirty="0" smtClean="0">
              <a:solidFill>
                <a:srgbClr val="739600"/>
              </a:solidFill>
            </a:endParaRPr>
          </a:p>
          <a:p>
            <a:pPr marL="0" indent="0" algn="ctr">
              <a:buNone/>
            </a:pPr>
            <a:r>
              <a:rPr lang="en-US" sz="2400" dirty="0" smtClean="0">
                <a:solidFill>
                  <a:srgbClr val="739600"/>
                </a:solidFill>
              </a:rPr>
              <a:t>30 </a:t>
            </a:r>
            <a:r>
              <a:rPr lang="en-US" sz="2400" dirty="0">
                <a:solidFill>
                  <a:srgbClr val="739600"/>
                </a:solidFill>
              </a:rPr>
              <a:t>Minutes to discuss questions</a:t>
            </a:r>
          </a:p>
          <a:p>
            <a:pPr algn="ctr"/>
            <a:endParaRPr lang="en-US" sz="2400" dirty="0">
              <a:solidFill>
                <a:srgbClr val="739600"/>
              </a:solidFill>
            </a:endParaRPr>
          </a:p>
          <a:p>
            <a:pPr marL="0" indent="0" algn="ctr">
              <a:buNone/>
            </a:pPr>
            <a:r>
              <a:rPr lang="en-US" sz="2400" dirty="0">
                <a:solidFill>
                  <a:srgbClr val="739600"/>
                </a:solidFill>
              </a:rPr>
              <a:t>30 Minutes for all groups to report out</a:t>
            </a:r>
          </a:p>
          <a:p>
            <a:pPr marL="0" indent="0" algn="ctr">
              <a:buNone/>
            </a:pPr>
            <a:endParaRPr lang="en-US" dirty="0"/>
          </a:p>
        </p:txBody>
      </p:sp>
      <p:sp>
        <p:nvSpPr>
          <p:cNvPr id="4" name="Footer Placeholder 3"/>
          <p:cNvSpPr>
            <a:spLocks noGrp="1"/>
          </p:cNvSpPr>
          <p:nvPr>
            <p:ph type="ftr" sz="quarter" idx="11"/>
          </p:nvPr>
        </p:nvSpPr>
        <p:spPr/>
        <p:txBody>
          <a:bodyPr/>
          <a:lstStyle/>
          <a:p>
            <a:pPr>
              <a:defRPr/>
            </a:pPr>
            <a:r>
              <a:rPr lang="en-US" dirty="0" smtClean="0"/>
              <a:t>FOR EXERCISE PURPOSES ONLY</a:t>
            </a:r>
          </a:p>
          <a:p>
            <a:pPr>
              <a:defRPr/>
            </a:pPr>
            <a:endParaRPr lang="en-US" dirty="0"/>
          </a:p>
        </p:txBody>
      </p:sp>
    </p:spTree>
    <p:extLst>
      <p:ext uri="{BB962C8B-B14F-4D97-AF65-F5344CB8AC3E}">
        <p14:creationId xmlns:p14="http://schemas.microsoft.com/office/powerpoint/2010/main" val="20992225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p:txBody>
          <a:bodyPr/>
          <a:lstStyle/>
          <a:p>
            <a:r>
              <a:rPr lang="en-US" dirty="0" smtClean="0">
                <a:latin typeface="Arial" charset="0"/>
                <a:cs typeface="Arial" charset="0"/>
              </a:rPr>
              <a:t>Exercise Objectives Recap</a:t>
            </a:r>
          </a:p>
        </p:txBody>
      </p:sp>
      <p:sp>
        <p:nvSpPr>
          <p:cNvPr id="64514" name="Content Placeholder 2"/>
          <p:cNvSpPr>
            <a:spLocks noGrp="1"/>
          </p:cNvSpPr>
          <p:nvPr>
            <p:ph idx="1"/>
          </p:nvPr>
        </p:nvSpPr>
        <p:spPr/>
        <p:txBody>
          <a:bodyPr/>
          <a:lstStyle/>
          <a:p>
            <a:r>
              <a:rPr lang="en-US" smtClean="0">
                <a:latin typeface="Arial" charset="0"/>
                <a:cs typeface="Arial" charset="0"/>
              </a:rPr>
              <a:t>Recapping learning objectives:</a:t>
            </a:r>
          </a:p>
          <a:p>
            <a:pPr lvl="1"/>
            <a:r>
              <a:rPr lang="en-US" smtClean="0">
                <a:latin typeface="Arial" charset="0"/>
                <a:cs typeface="Arial" charset="0"/>
              </a:rPr>
              <a:t>Understand how an epidemiological investigation unfolds and the roles that various public health agencies play</a:t>
            </a:r>
          </a:p>
          <a:p>
            <a:pPr lvl="1"/>
            <a:r>
              <a:rPr lang="en-US" smtClean="0">
                <a:latin typeface="Arial" charset="0"/>
                <a:cs typeface="Arial" charset="0"/>
              </a:rPr>
              <a:t>Clearly state your role and contribution to an epidemiologic investigation of a foodborne public health incident</a:t>
            </a:r>
          </a:p>
          <a:p>
            <a:pPr lvl="1"/>
            <a:r>
              <a:rPr lang="en-US" smtClean="0">
                <a:latin typeface="Arial" charset="0"/>
                <a:cs typeface="Arial" charset="0"/>
              </a:rPr>
              <a:t>Obtain a working knowledge of the specific roles  clinical, public health, regulatory and laboratory communities play when engaged in this investigation</a:t>
            </a:r>
          </a:p>
          <a:p>
            <a:endParaRPr lang="en-US" smtClean="0">
              <a:latin typeface="Arial" charset="0"/>
              <a:cs typeface="Arial" charset="0"/>
            </a:endParaRPr>
          </a:p>
        </p:txBody>
      </p:sp>
      <p:sp>
        <p:nvSpPr>
          <p:cNvPr id="5" name="Footer Placeholder 3"/>
          <p:cNvSpPr>
            <a:spLocks noGrp="1"/>
          </p:cNvSpPr>
          <p:nvPr>
            <p:ph type="ftr" sz="quarter" idx="11"/>
          </p:nvPr>
        </p:nvSpPr>
        <p:spPr>
          <a:xfrm>
            <a:off x="3124200" y="6356350"/>
            <a:ext cx="2895600" cy="365125"/>
          </a:xfrm>
        </p:spPr>
        <p:txBody>
          <a:bodyPr/>
          <a:lstStyle/>
          <a:p>
            <a:pPr>
              <a:defRPr/>
            </a:pPr>
            <a:r>
              <a:rPr lang="en-US" dirty="0" smtClean="0"/>
              <a:t>FOR EXERCISE PURPOSES ONLY</a:t>
            </a:r>
          </a:p>
          <a:p>
            <a:pPr>
              <a:defRPr/>
            </a:pPr>
            <a:endParaRPr lang="en-US" dirty="0"/>
          </a:p>
        </p:txBody>
      </p:sp>
    </p:spTree>
    <p:extLst>
      <p:ext uri="{BB962C8B-B14F-4D97-AF65-F5344CB8AC3E}">
        <p14:creationId xmlns:p14="http://schemas.microsoft.com/office/powerpoint/2010/main" val="25380709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p:txBody>
          <a:bodyPr/>
          <a:lstStyle/>
          <a:p>
            <a:r>
              <a:rPr lang="en-US" dirty="0" smtClean="0">
                <a:latin typeface="Arial" charset="0"/>
                <a:cs typeface="Arial" charset="0"/>
              </a:rPr>
              <a:t>Exercise Objectives Recap </a:t>
            </a:r>
            <a:r>
              <a:rPr lang="en-US" sz="1800" dirty="0">
                <a:solidFill>
                  <a:prstClr val="white"/>
                </a:solidFill>
              </a:rPr>
              <a:t>(continued)</a:t>
            </a:r>
            <a:endParaRPr lang="en-US" dirty="0" smtClean="0">
              <a:latin typeface="Arial" charset="0"/>
              <a:cs typeface="Arial" charset="0"/>
            </a:endParaRPr>
          </a:p>
        </p:txBody>
      </p:sp>
      <p:sp>
        <p:nvSpPr>
          <p:cNvPr id="66562" name="Content Placeholder 2"/>
          <p:cNvSpPr>
            <a:spLocks noGrp="1"/>
          </p:cNvSpPr>
          <p:nvPr>
            <p:ph idx="1"/>
          </p:nvPr>
        </p:nvSpPr>
        <p:spPr/>
        <p:txBody>
          <a:bodyPr/>
          <a:lstStyle/>
          <a:p>
            <a:pPr lvl="1"/>
            <a:r>
              <a:rPr lang="en-US" smtClean="0">
                <a:latin typeface="Arial" charset="0"/>
                <a:cs typeface="Arial" charset="0"/>
              </a:rPr>
              <a:t>Apply the step-by-step process used to investigate a public health situation that starts with a few cases of  clinical illnesses through to the ultimate identification of the food vehicle</a:t>
            </a:r>
          </a:p>
          <a:p>
            <a:pPr lvl="1"/>
            <a:r>
              <a:rPr lang="en-US" smtClean="0">
                <a:latin typeface="Arial" charset="0"/>
                <a:cs typeface="Arial" charset="0"/>
              </a:rPr>
              <a:t>Define the process for collecting and applying the epidemiologic data related to the identification of the contaminated food product</a:t>
            </a:r>
          </a:p>
          <a:p>
            <a:pPr lvl="1"/>
            <a:r>
              <a:rPr lang="en-US" smtClean="0">
                <a:latin typeface="Arial" charset="0"/>
                <a:cs typeface="Arial" charset="0"/>
              </a:rPr>
              <a:t>Assess the limitations of the public health and regulatory sectors and take necessary actions to address these limitations</a:t>
            </a:r>
          </a:p>
        </p:txBody>
      </p:sp>
      <p:sp>
        <p:nvSpPr>
          <p:cNvPr id="5" name="Footer Placeholder 3"/>
          <p:cNvSpPr>
            <a:spLocks noGrp="1"/>
          </p:cNvSpPr>
          <p:nvPr>
            <p:ph type="ftr" sz="quarter" idx="11"/>
          </p:nvPr>
        </p:nvSpPr>
        <p:spPr>
          <a:xfrm>
            <a:off x="3124200" y="6356350"/>
            <a:ext cx="2895600" cy="365125"/>
          </a:xfrm>
        </p:spPr>
        <p:txBody>
          <a:bodyPr/>
          <a:lstStyle/>
          <a:p>
            <a:pPr>
              <a:defRPr/>
            </a:pPr>
            <a:r>
              <a:rPr lang="en-US" dirty="0" smtClean="0"/>
              <a:t>FOR EXERCISE PURPOSES ONLY</a:t>
            </a:r>
          </a:p>
          <a:p>
            <a:pPr>
              <a:defRPr/>
            </a:pPr>
            <a:endParaRPr lang="en-US" dirty="0"/>
          </a:p>
        </p:txBody>
      </p:sp>
    </p:spTree>
    <p:extLst>
      <p:ext uri="{BB962C8B-B14F-4D97-AF65-F5344CB8AC3E}">
        <p14:creationId xmlns:p14="http://schemas.microsoft.com/office/powerpoint/2010/main" val="10723748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r>
              <a:rPr lang="en-US" sz="1800" dirty="0">
                <a:solidFill>
                  <a:prstClr val="white"/>
                </a:solidFill>
              </a:rPr>
              <a:t>(</a:t>
            </a:r>
            <a:r>
              <a:rPr lang="en-US" sz="1800" dirty="0" smtClean="0">
                <a:solidFill>
                  <a:prstClr val="white"/>
                </a:solidFill>
              </a:rPr>
              <a:t>continued 2)</a:t>
            </a:r>
            <a:endParaRPr lang="en-US" dirty="0"/>
          </a:p>
        </p:txBody>
      </p:sp>
      <p:sp>
        <p:nvSpPr>
          <p:cNvPr id="4" name="Footer Placeholder 3"/>
          <p:cNvSpPr>
            <a:spLocks noGrp="1"/>
          </p:cNvSpPr>
          <p:nvPr>
            <p:ph type="ftr" sz="quarter" idx="11"/>
          </p:nvPr>
        </p:nvSpPr>
        <p:spPr/>
        <p:txBody>
          <a:bodyPr/>
          <a:lstStyle/>
          <a:p>
            <a:pPr>
              <a:defRPr/>
            </a:pPr>
            <a:r>
              <a:rPr lang="en-US" dirty="0" smtClean="0"/>
              <a:t>FOR EXERCISE PURPOSES ONLY</a:t>
            </a:r>
          </a:p>
          <a:p>
            <a:pPr>
              <a:defRPr/>
            </a:pPr>
            <a:endParaRPr lang="en-US" dirty="0"/>
          </a:p>
        </p:txBody>
      </p:sp>
      <p:sp>
        <p:nvSpPr>
          <p:cNvPr id="5" name="Content Placeholder 2"/>
          <p:cNvSpPr>
            <a:spLocks noGrp="1"/>
          </p:cNvSpPr>
          <p:nvPr>
            <p:ph idx="1"/>
          </p:nvPr>
        </p:nvSpPr>
        <p:spPr>
          <a:xfrm>
            <a:off x="457200" y="1600200"/>
            <a:ext cx="8229600" cy="4525963"/>
          </a:xfrm>
        </p:spPr>
        <p:txBody>
          <a:bodyPr>
            <a:normAutofit/>
          </a:bodyPr>
          <a:lstStyle/>
          <a:p>
            <a:pPr>
              <a:buNone/>
            </a:pPr>
            <a:r>
              <a:rPr lang="en-US" dirty="0" smtClean="0">
                <a:solidFill>
                  <a:srgbClr val="739600"/>
                </a:solidFill>
              </a:rPr>
              <a:t>Goal</a:t>
            </a:r>
          </a:p>
          <a:p>
            <a:pPr lvl="1"/>
            <a:r>
              <a:rPr lang="en-US" sz="2600" dirty="0"/>
              <a:t>This tabletop exercise provides participants with an overview of what happens at the local, State and Federal levels during a food related incident</a:t>
            </a:r>
          </a:p>
          <a:p>
            <a:pPr lvl="1"/>
            <a:r>
              <a:rPr lang="en-US" sz="2600" dirty="0"/>
              <a:t>Focus on the role that key personnel play in containing the problem and protecting consumers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Wrap-Up Activities</a:t>
            </a:r>
            <a:endParaRPr lang="en-US" dirty="0"/>
          </a:p>
        </p:txBody>
      </p:sp>
      <p:sp>
        <p:nvSpPr>
          <p:cNvPr id="3" name="Content Placeholder 2"/>
          <p:cNvSpPr>
            <a:spLocks noGrp="1"/>
          </p:cNvSpPr>
          <p:nvPr>
            <p:ph idx="1"/>
          </p:nvPr>
        </p:nvSpPr>
        <p:spPr>
          <a:xfrm>
            <a:off x="457200" y="1600200"/>
            <a:ext cx="5867400" cy="4525963"/>
          </a:xfrm>
        </p:spPr>
        <p:txBody>
          <a:bodyPr>
            <a:normAutofit fontScale="92500" lnSpcReduction="10000"/>
          </a:bodyPr>
          <a:lstStyle/>
          <a:p>
            <a:r>
              <a:rPr lang="en-US" dirty="0" smtClean="0"/>
              <a:t>Scenario</a:t>
            </a:r>
            <a:r>
              <a:rPr lang="en-US" sz="2400" dirty="0" smtClean="0"/>
              <a:t> Conclusions</a:t>
            </a:r>
          </a:p>
          <a:p>
            <a:pPr lvl="1"/>
            <a:r>
              <a:rPr lang="en-US" dirty="0" smtClean="0"/>
              <a:t>Investigation </a:t>
            </a:r>
            <a:r>
              <a:rPr lang="en-US" dirty="0"/>
              <a:t>conducted by local assets began with review of odor complaints received by </a:t>
            </a:r>
            <a:r>
              <a:rPr lang="en-US" dirty="0" smtClean="0"/>
              <a:t>EHS / Deputy Sheriff over </a:t>
            </a:r>
            <a:r>
              <a:rPr lang="en-US" dirty="0"/>
              <a:t>the previous 6-9 months. </a:t>
            </a:r>
            <a:endParaRPr lang="en-US" dirty="0" smtClean="0"/>
          </a:p>
          <a:p>
            <a:pPr lvl="1"/>
            <a:r>
              <a:rPr lang="en-US" dirty="0" smtClean="0"/>
              <a:t>Numerous </a:t>
            </a:r>
            <a:r>
              <a:rPr lang="en-US" dirty="0"/>
              <a:t>potential suspects were cited including a County Board Supervisor who had been one of the most vocal in the process along with approximately 10 other neighbors. </a:t>
            </a:r>
            <a:endParaRPr lang="en-US" dirty="0" smtClean="0"/>
          </a:p>
          <a:p>
            <a:pPr lvl="1"/>
            <a:r>
              <a:rPr lang="en-US" dirty="0" smtClean="0"/>
              <a:t>Other </a:t>
            </a:r>
            <a:r>
              <a:rPr lang="en-US" dirty="0"/>
              <a:t>suspected individuals included competitors. Information provided to FDA OCI investigators (2 dispatched to investigate). </a:t>
            </a:r>
          </a:p>
          <a:p>
            <a:pPr lvl="1"/>
            <a:r>
              <a:rPr lang="en-US" dirty="0" smtClean="0"/>
              <a:t>Investigation </a:t>
            </a:r>
            <a:r>
              <a:rPr lang="en-US" dirty="0"/>
              <a:t>was conducted by FDA OCI </a:t>
            </a:r>
            <a:r>
              <a:rPr lang="en-US" dirty="0" smtClean="0"/>
              <a:t>                for </a:t>
            </a:r>
            <a:r>
              <a:rPr lang="en-US" dirty="0"/>
              <a:t>approximately 6 months </a:t>
            </a:r>
          </a:p>
        </p:txBody>
      </p:sp>
      <p:sp>
        <p:nvSpPr>
          <p:cNvPr id="4" name="Footer Placeholder 3"/>
          <p:cNvSpPr>
            <a:spLocks noGrp="1"/>
          </p:cNvSpPr>
          <p:nvPr>
            <p:ph type="ftr" sz="quarter" idx="11"/>
          </p:nvPr>
        </p:nvSpPr>
        <p:spPr/>
        <p:txBody>
          <a:bodyPr/>
          <a:lstStyle/>
          <a:p>
            <a:pPr>
              <a:defRPr/>
            </a:pPr>
            <a:r>
              <a:rPr lang="en-US" dirty="0" smtClean="0"/>
              <a:t>FOR EXERCISE PURPOSES ONLY</a:t>
            </a:r>
          </a:p>
          <a:p>
            <a:pPr>
              <a:defRPr/>
            </a:pPr>
            <a:endParaRPr lang="en-US" dirty="0"/>
          </a:p>
        </p:txBody>
      </p:sp>
      <p:pic>
        <p:nvPicPr>
          <p:cNvPr id="9218" name="Picture 2" descr="C:\Users\aherrera\AppData\Local\Microsoft\Windows\Temporary Internet Files\Content.IE5\BRA5ISUZ\MP900426621[1].jpg" title="magnifying glass"/>
          <p:cNvPicPr>
            <a:picLocks noGrp="1" noChangeAspect="1" noChangeArrowheads="1"/>
          </p:cNvPicPr>
          <p:nvPr>
            <p:ph sz="half" idx="4294967295"/>
          </p:nvPr>
        </p:nvPicPr>
        <p:blipFill rotWithShape="1">
          <a:blip r:embed="rId2" cstate="print">
            <a:extLst>
              <a:ext uri="{28A0092B-C50C-407E-A947-70E740481C1C}">
                <a14:useLocalDpi xmlns:a14="http://schemas.microsoft.com/office/drawing/2010/main" val="0"/>
              </a:ext>
            </a:extLst>
          </a:blip>
          <a:srcRect r="43868"/>
          <a:stretch/>
        </p:blipFill>
        <p:spPr bwMode="auto">
          <a:xfrm>
            <a:off x="6400800" y="1843088"/>
            <a:ext cx="2266950" cy="4038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69679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Wrap-Up Activities </a:t>
            </a:r>
            <a:r>
              <a:rPr lang="en-US" sz="1800" dirty="0">
                <a:solidFill>
                  <a:prstClr val="white"/>
                </a:solidFill>
              </a:rPr>
              <a:t>(continued)</a:t>
            </a:r>
            <a:endParaRPr lang="en-US" dirty="0"/>
          </a:p>
        </p:txBody>
      </p:sp>
      <p:sp>
        <p:nvSpPr>
          <p:cNvPr id="3" name="Content Placeholder 2"/>
          <p:cNvSpPr>
            <a:spLocks noGrp="1"/>
          </p:cNvSpPr>
          <p:nvPr>
            <p:ph idx="1"/>
          </p:nvPr>
        </p:nvSpPr>
        <p:spPr/>
        <p:txBody>
          <a:bodyPr>
            <a:normAutofit fontScale="92500" lnSpcReduction="20000"/>
          </a:bodyPr>
          <a:lstStyle/>
          <a:p>
            <a:pPr lvl="1"/>
            <a:r>
              <a:rPr lang="en-US" sz="2400" dirty="0" smtClean="0"/>
              <a:t>Investigation </a:t>
            </a:r>
            <a:r>
              <a:rPr lang="en-US" sz="2400" dirty="0"/>
              <a:t>resulted in conviction of </a:t>
            </a:r>
            <a:r>
              <a:rPr lang="en-US" sz="2400" dirty="0" smtClean="0"/>
              <a:t>man </a:t>
            </a:r>
            <a:r>
              <a:rPr lang="en-US" sz="2400" dirty="0"/>
              <a:t>who was a disgruntled competitor </a:t>
            </a:r>
          </a:p>
          <a:p>
            <a:pPr lvl="1"/>
            <a:r>
              <a:rPr lang="en-US" sz="2400" dirty="0" smtClean="0"/>
              <a:t>Contamination </a:t>
            </a:r>
            <a:r>
              <a:rPr lang="en-US" sz="2400" dirty="0"/>
              <a:t>was done on site and into dead stock trucks in multiple locations in the state primarily from Central </a:t>
            </a:r>
            <a:r>
              <a:rPr lang="en-US" sz="2400" dirty="0" smtClean="0"/>
              <a:t>State pick </a:t>
            </a:r>
            <a:r>
              <a:rPr lang="en-US" sz="2400" dirty="0"/>
              <a:t>up sites</a:t>
            </a:r>
            <a:r>
              <a:rPr lang="en-US" sz="1200" dirty="0"/>
              <a:t> </a:t>
            </a:r>
            <a:endParaRPr lang="en-US" sz="2400" dirty="0"/>
          </a:p>
          <a:p>
            <a:pPr lvl="1"/>
            <a:r>
              <a:rPr lang="en-US" sz="2400" dirty="0" smtClean="0"/>
              <a:t>Impact </a:t>
            </a:r>
            <a:r>
              <a:rPr lang="en-US" sz="2400" dirty="0"/>
              <a:t>on </a:t>
            </a:r>
            <a:r>
              <a:rPr lang="en-US" sz="2400" dirty="0" smtClean="0"/>
              <a:t>XYZ Company</a:t>
            </a:r>
            <a:endParaRPr lang="en-US" sz="2400" dirty="0"/>
          </a:p>
          <a:p>
            <a:pPr lvl="2"/>
            <a:r>
              <a:rPr lang="en-US" dirty="0"/>
              <a:t>2.5 million dollar loss </a:t>
            </a:r>
          </a:p>
          <a:p>
            <a:pPr lvl="2"/>
            <a:r>
              <a:rPr lang="en-US" dirty="0"/>
              <a:t>4 state </a:t>
            </a:r>
            <a:r>
              <a:rPr lang="en-US" dirty="0" smtClean="0"/>
              <a:t>National Pet Food Brand                                            recall which </a:t>
            </a:r>
            <a:r>
              <a:rPr lang="en-US" dirty="0"/>
              <a:t>resulted in business </a:t>
            </a:r>
            <a:r>
              <a:rPr lang="en-US" dirty="0" smtClean="0"/>
              <a:t>                                           issues long </a:t>
            </a:r>
            <a:r>
              <a:rPr lang="en-US" dirty="0"/>
              <a:t>term</a:t>
            </a:r>
          </a:p>
          <a:p>
            <a:pPr lvl="2"/>
            <a:r>
              <a:rPr lang="en-US" dirty="0"/>
              <a:t>Additional security required</a:t>
            </a:r>
          </a:p>
          <a:p>
            <a:pPr lvl="2"/>
            <a:r>
              <a:rPr lang="en-US" dirty="0"/>
              <a:t>Additional odor control installed</a:t>
            </a:r>
          </a:p>
          <a:p>
            <a:pPr lvl="2"/>
            <a:r>
              <a:rPr lang="en-US" dirty="0"/>
              <a:t>Changes made to dead stock handling, transport </a:t>
            </a:r>
            <a:r>
              <a:rPr lang="en-US" dirty="0" smtClean="0"/>
              <a:t>and </a:t>
            </a:r>
            <a:r>
              <a:rPr lang="en-US" dirty="0"/>
              <a:t>finish product security and batch documentation. </a:t>
            </a:r>
          </a:p>
        </p:txBody>
      </p:sp>
      <p:sp>
        <p:nvSpPr>
          <p:cNvPr id="4" name="Footer Placeholder 3"/>
          <p:cNvSpPr>
            <a:spLocks noGrp="1"/>
          </p:cNvSpPr>
          <p:nvPr>
            <p:ph type="ftr" sz="quarter" idx="11"/>
          </p:nvPr>
        </p:nvSpPr>
        <p:spPr/>
        <p:txBody>
          <a:bodyPr/>
          <a:lstStyle/>
          <a:p>
            <a:pPr>
              <a:defRPr/>
            </a:pPr>
            <a:r>
              <a:rPr lang="en-US" dirty="0" smtClean="0"/>
              <a:t>FOR EXERCISE PURPOSES ONLY</a:t>
            </a:r>
          </a:p>
          <a:p>
            <a:pPr>
              <a:defRPr/>
            </a:pPr>
            <a:endParaRPr lang="en-US" dirty="0"/>
          </a:p>
        </p:txBody>
      </p:sp>
      <p:pic>
        <p:nvPicPr>
          <p:cNvPr id="10244" name="Picture 4" descr="C:\Users\aherrera\AppData\Local\Microsoft\Windows\Temporary Internet Files\Content.IE5\QL8TTZ0U\MC900300864[1].wmf" title="police"/>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rot="737106">
            <a:off x="5867631" y="3233747"/>
            <a:ext cx="2647243" cy="17195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07528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3"/>
          <p:cNvSpPr>
            <a:spLocks noGrp="1" noChangeArrowheads="1"/>
          </p:cNvSpPr>
          <p:nvPr>
            <p:ph type="title"/>
          </p:nvPr>
        </p:nvSpPr>
        <p:spPr/>
        <p:txBody>
          <a:bodyPr/>
          <a:lstStyle/>
          <a:p>
            <a:pPr eaLnBrk="1" hangingPunct="1"/>
            <a:r>
              <a:rPr lang="en-US" dirty="0" smtClean="0">
                <a:latin typeface="Arial" charset="0"/>
                <a:cs typeface="Arial" charset="0"/>
              </a:rPr>
              <a:t>Wrap-up Activities </a:t>
            </a:r>
            <a:r>
              <a:rPr lang="en-US" sz="1800" dirty="0">
                <a:solidFill>
                  <a:prstClr val="white"/>
                </a:solidFill>
              </a:rPr>
              <a:t>(</a:t>
            </a:r>
            <a:r>
              <a:rPr lang="en-US" sz="1800" dirty="0" smtClean="0">
                <a:solidFill>
                  <a:prstClr val="white"/>
                </a:solidFill>
              </a:rPr>
              <a:t>continued 2)</a:t>
            </a:r>
            <a:endParaRPr lang="en-US" dirty="0" smtClean="0">
              <a:latin typeface="Arial" charset="0"/>
              <a:cs typeface="Arial" charset="0"/>
            </a:endParaRPr>
          </a:p>
        </p:txBody>
      </p:sp>
      <p:sp>
        <p:nvSpPr>
          <p:cNvPr id="68610" name="Content Placeholder 2"/>
          <p:cNvSpPr>
            <a:spLocks noGrp="1"/>
          </p:cNvSpPr>
          <p:nvPr>
            <p:ph idx="1"/>
          </p:nvPr>
        </p:nvSpPr>
        <p:spPr/>
        <p:txBody>
          <a:bodyPr/>
          <a:lstStyle/>
          <a:p>
            <a:pPr lvl="1"/>
            <a:r>
              <a:rPr lang="en-US" sz="2600" dirty="0" smtClean="0">
                <a:latin typeface="Arial" charset="0"/>
                <a:cs typeface="Arial" charset="0"/>
              </a:rPr>
              <a:t>Wrap-up Questions</a:t>
            </a:r>
          </a:p>
          <a:p>
            <a:pPr lvl="2"/>
            <a:r>
              <a:rPr lang="en-US" sz="2200" dirty="0" smtClean="0">
                <a:latin typeface="Arial" charset="0"/>
                <a:cs typeface="Arial" charset="0"/>
              </a:rPr>
              <a:t>Please discuss the wrap up questions</a:t>
            </a:r>
          </a:p>
        </p:txBody>
      </p:sp>
      <p:sp>
        <p:nvSpPr>
          <p:cNvPr id="5" name="Footer Placeholder 3"/>
          <p:cNvSpPr>
            <a:spLocks noGrp="1"/>
          </p:cNvSpPr>
          <p:nvPr>
            <p:ph type="ftr" sz="quarter" idx="11"/>
          </p:nvPr>
        </p:nvSpPr>
        <p:spPr>
          <a:xfrm>
            <a:off x="3124200" y="6356350"/>
            <a:ext cx="2895600" cy="365125"/>
          </a:xfrm>
        </p:spPr>
        <p:txBody>
          <a:bodyPr/>
          <a:lstStyle/>
          <a:p>
            <a:pPr>
              <a:defRPr/>
            </a:pPr>
            <a:r>
              <a:rPr lang="en-US" dirty="0" smtClean="0"/>
              <a:t>FOR EXERCISE PURPOSES ONLY</a:t>
            </a:r>
          </a:p>
          <a:p>
            <a:pPr>
              <a:defRPr/>
            </a:pPr>
            <a:endParaRPr lang="en-US" dirty="0"/>
          </a:p>
        </p:txBody>
      </p:sp>
    </p:spTree>
    <p:extLst>
      <p:ext uri="{BB962C8B-B14F-4D97-AF65-F5344CB8AC3E}">
        <p14:creationId xmlns:p14="http://schemas.microsoft.com/office/powerpoint/2010/main" val="265007814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p:txBody>
          <a:bodyPr/>
          <a:lstStyle/>
          <a:p>
            <a:r>
              <a:rPr lang="en-US" dirty="0" smtClean="0">
                <a:latin typeface="Arial" charset="0"/>
                <a:cs typeface="Arial" charset="0"/>
              </a:rPr>
              <a:t>Wrap-up Activities </a:t>
            </a:r>
            <a:r>
              <a:rPr lang="en-US" sz="1800" dirty="0">
                <a:solidFill>
                  <a:prstClr val="white"/>
                </a:solidFill>
              </a:rPr>
              <a:t>(</a:t>
            </a:r>
            <a:r>
              <a:rPr lang="en-US" sz="1800" dirty="0" smtClean="0">
                <a:solidFill>
                  <a:prstClr val="white"/>
                </a:solidFill>
              </a:rPr>
              <a:t>continued 3)</a:t>
            </a:r>
            <a:endParaRPr lang="en-US" dirty="0" smtClean="0">
              <a:latin typeface="Arial" charset="0"/>
              <a:cs typeface="Arial" charset="0"/>
            </a:endParaRPr>
          </a:p>
        </p:txBody>
      </p:sp>
      <p:sp>
        <p:nvSpPr>
          <p:cNvPr id="69634" name="Content Placeholder 2"/>
          <p:cNvSpPr>
            <a:spLocks noGrp="1"/>
          </p:cNvSpPr>
          <p:nvPr>
            <p:ph idx="1"/>
          </p:nvPr>
        </p:nvSpPr>
        <p:spPr/>
        <p:txBody>
          <a:bodyPr/>
          <a:lstStyle/>
          <a:p>
            <a:pPr lvl="1"/>
            <a:r>
              <a:rPr lang="en-US" sz="2600" dirty="0" smtClean="0">
                <a:latin typeface="Arial" charset="0"/>
                <a:cs typeface="Arial" charset="0"/>
              </a:rPr>
              <a:t>After Action Report and Improvement Plan (AAR/IP)</a:t>
            </a:r>
          </a:p>
          <a:p>
            <a:pPr lvl="2"/>
            <a:r>
              <a:rPr lang="en-US" sz="2200" dirty="0" smtClean="0">
                <a:latin typeface="Arial" charset="0"/>
                <a:cs typeface="Arial" charset="0"/>
              </a:rPr>
              <a:t>Will be generated</a:t>
            </a:r>
          </a:p>
          <a:p>
            <a:pPr lvl="2"/>
            <a:r>
              <a:rPr lang="en-US" sz="2200" dirty="0" smtClean="0">
                <a:latin typeface="Arial" charset="0"/>
                <a:cs typeface="Arial" charset="0"/>
              </a:rPr>
              <a:t>Your feedback from evaluations and wrap up questions will be incorporated</a:t>
            </a:r>
          </a:p>
          <a:p>
            <a:pPr lvl="2"/>
            <a:r>
              <a:rPr lang="en-US" sz="2200" dirty="0" smtClean="0">
                <a:latin typeface="Arial" charset="0"/>
                <a:cs typeface="Arial" charset="0"/>
              </a:rPr>
              <a:t>Consider this For Official Use Only and share only with those with a “need to know”</a:t>
            </a:r>
          </a:p>
          <a:p>
            <a:pPr lvl="1"/>
            <a:r>
              <a:rPr lang="en-US" sz="2600" dirty="0" smtClean="0">
                <a:latin typeface="Arial" charset="0"/>
                <a:cs typeface="Arial" charset="0"/>
              </a:rPr>
              <a:t>Review your PLI and add final thoughts (do not turn it in; the PLI stays with you)</a:t>
            </a:r>
          </a:p>
          <a:p>
            <a:pPr lvl="1"/>
            <a:r>
              <a:rPr lang="en-US" sz="2600" dirty="0" smtClean="0">
                <a:latin typeface="Arial" charset="0"/>
                <a:cs typeface="Arial" charset="0"/>
              </a:rPr>
              <a:t>Please complete your feedback form before your leave</a:t>
            </a:r>
          </a:p>
          <a:p>
            <a:endParaRPr lang="en-US" dirty="0" smtClean="0">
              <a:latin typeface="Arial" charset="0"/>
              <a:cs typeface="Arial" charset="0"/>
            </a:endParaRPr>
          </a:p>
        </p:txBody>
      </p:sp>
      <p:sp>
        <p:nvSpPr>
          <p:cNvPr id="5" name="Footer Placeholder 3"/>
          <p:cNvSpPr>
            <a:spLocks noGrp="1"/>
          </p:cNvSpPr>
          <p:nvPr>
            <p:ph type="ftr" sz="quarter" idx="11"/>
          </p:nvPr>
        </p:nvSpPr>
        <p:spPr>
          <a:xfrm>
            <a:off x="3124200" y="6356350"/>
            <a:ext cx="2895600" cy="365125"/>
          </a:xfrm>
        </p:spPr>
        <p:txBody>
          <a:bodyPr/>
          <a:lstStyle/>
          <a:p>
            <a:pPr>
              <a:defRPr/>
            </a:pPr>
            <a:r>
              <a:rPr lang="en-US" dirty="0" smtClean="0"/>
              <a:t>FOR EXERCISE PURPOSES ONLY</a:t>
            </a:r>
          </a:p>
          <a:p>
            <a:pPr>
              <a:defRPr/>
            </a:pPr>
            <a:endParaRPr lang="en-US" dirty="0"/>
          </a:p>
        </p:txBody>
      </p:sp>
    </p:spTree>
    <p:extLst>
      <p:ext uri="{BB962C8B-B14F-4D97-AF65-F5344CB8AC3E}">
        <p14:creationId xmlns:p14="http://schemas.microsoft.com/office/powerpoint/2010/main" val="170292844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p:nvPr>
        </p:nvSpPr>
        <p:spPr/>
        <p:txBody>
          <a:bodyPr/>
          <a:lstStyle/>
          <a:p>
            <a:pPr eaLnBrk="1" hangingPunct="1"/>
            <a:r>
              <a:rPr lang="en-US" smtClean="0">
                <a:latin typeface="Arial" charset="0"/>
                <a:cs typeface="Arial" charset="0"/>
              </a:rPr>
              <a:t>Resources</a:t>
            </a:r>
          </a:p>
        </p:txBody>
      </p:sp>
      <p:sp>
        <p:nvSpPr>
          <p:cNvPr id="70658" name="Content Placeholder 3"/>
          <p:cNvSpPr>
            <a:spLocks noGrp="1"/>
          </p:cNvSpPr>
          <p:nvPr>
            <p:ph idx="1"/>
          </p:nvPr>
        </p:nvSpPr>
        <p:spPr/>
        <p:txBody>
          <a:bodyPr/>
          <a:lstStyle/>
          <a:p>
            <a:r>
              <a:rPr lang="en-US" dirty="0" smtClean="0">
                <a:latin typeface="Arial" charset="0"/>
                <a:cs typeface="Arial" charset="0"/>
              </a:rPr>
              <a:t>For more information, see http://www.fda.gov/fooddefense</a:t>
            </a:r>
          </a:p>
          <a:p>
            <a:r>
              <a:rPr lang="en-US" dirty="0" smtClean="0">
                <a:latin typeface="Arial" charset="0"/>
                <a:cs typeface="Arial" charset="0"/>
              </a:rPr>
              <a:t>For scenario specific resources, see the list in the SITMAN</a:t>
            </a:r>
          </a:p>
        </p:txBody>
      </p:sp>
      <p:sp>
        <p:nvSpPr>
          <p:cNvPr id="4" name="Footer Placeholder 3"/>
          <p:cNvSpPr>
            <a:spLocks noGrp="1"/>
          </p:cNvSpPr>
          <p:nvPr>
            <p:ph type="ftr" sz="quarter" idx="11"/>
          </p:nvPr>
        </p:nvSpPr>
        <p:spPr>
          <a:xfrm>
            <a:off x="3124200" y="6356350"/>
            <a:ext cx="2895600" cy="365125"/>
          </a:xfrm>
        </p:spPr>
        <p:txBody>
          <a:bodyPr/>
          <a:lstStyle/>
          <a:p>
            <a:pPr>
              <a:defRPr/>
            </a:pPr>
            <a:r>
              <a:rPr lang="en-US" dirty="0" smtClean="0"/>
              <a:t>FOR EXERCISE PURPOSES ONLY</a:t>
            </a:r>
          </a:p>
          <a:p>
            <a:pPr>
              <a:defRPr/>
            </a:pPr>
            <a:endParaRPr lang="en-US" dirty="0"/>
          </a:p>
        </p:txBody>
      </p:sp>
    </p:spTree>
    <p:extLst>
      <p:ext uri="{BB962C8B-B14F-4D97-AF65-F5344CB8AC3E}">
        <p14:creationId xmlns:p14="http://schemas.microsoft.com/office/powerpoint/2010/main" val="371137054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r>
              <a:rPr lang="en-US" smtClean="0">
                <a:latin typeface="Arial" charset="0"/>
                <a:cs typeface="Arial" charset="0"/>
              </a:rPr>
              <a:t>Thank you</a:t>
            </a:r>
          </a:p>
        </p:txBody>
      </p:sp>
      <p:sp>
        <p:nvSpPr>
          <p:cNvPr id="71682" name="Content Placeholder 2"/>
          <p:cNvSpPr>
            <a:spLocks noGrp="1"/>
          </p:cNvSpPr>
          <p:nvPr>
            <p:ph idx="1"/>
          </p:nvPr>
        </p:nvSpPr>
        <p:spPr/>
        <p:txBody>
          <a:bodyPr/>
          <a:lstStyle/>
          <a:p>
            <a:pPr algn="ctr">
              <a:buFont typeface="Wingdings" pitchFamily="2" charset="2"/>
              <a:buNone/>
            </a:pPr>
            <a:endParaRPr lang="en-US" smtClean="0">
              <a:latin typeface="Arial" charset="0"/>
              <a:cs typeface="Arial" charset="0"/>
            </a:endParaRPr>
          </a:p>
          <a:p>
            <a:pPr algn="ctr">
              <a:buFont typeface="Wingdings" pitchFamily="2" charset="2"/>
              <a:buNone/>
            </a:pPr>
            <a:endParaRPr lang="en-US" smtClean="0">
              <a:latin typeface="Arial" charset="0"/>
              <a:cs typeface="Arial" charset="0"/>
            </a:endParaRPr>
          </a:p>
          <a:p>
            <a:pPr algn="ctr">
              <a:buFont typeface="Wingdings" pitchFamily="2" charset="2"/>
              <a:buNone/>
            </a:pPr>
            <a:endParaRPr lang="en-US" smtClean="0">
              <a:latin typeface="Arial" charset="0"/>
              <a:cs typeface="Arial" charset="0"/>
            </a:endParaRPr>
          </a:p>
          <a:p>
            <a:pPr algn="ctr">
              <a:buFont typeface="Wingdings" pitchFamily="2" charset="2"/>
              <a:buNone/>
            </a:pPr>
            <a:r>
              <a:rPr lang="en-US" smtClean="0">
                <a:latin typeface="Arial" charset="0"/>
                <a:cs typeface="Arial" charset="0"/>
              </a:rPr>
              <a:t>Questions?</a:t>
            </a:r>
          </a:p>
        </p:txBody>
      </p:sp>
      <p:sp>
        <p:nvSpPr>
          <p:cNvPr id="5" name="Footer Placeholder 3"/>
          <p:cNvSpPr>
            <a:spLocks noGrp="1"/>
          </p:cNvSpPr>
          <p:nvPr>
            <p:ph type="ftr" sz="quarter" idx="11"/>
          </p:nvPr>
        </p:nvSpPr>
        <p:spPr>
          <a:xfrm>
            <a:off x="3124200" y="6356350"/>
            <a:ext cx="2895600" cy="365125"/>
          </a:xfrm>
        </p:spPr>
        <p:txBody>
          <a:bodyPr/>
          <a:lstStyle/>
          <a:p>
            <a:pPr>
              <a:defRPr/>
            </a:pPr>
            <a:r>
              <a:rPr lang="en-US" dirty="0" smtClean="0"/>
              <a:t>FOR EXERCISE PURPOSES ONLY</a:t>
            </a:r>
          </a:p>
          <a:p>
            <a:pPr>
              <a:defRPr/>
            </a:pPr>
            <a:endParaRPr lang="en-US" dirty="0"/>
          </a:p>
        </p:txBody>
      </p:sp>
    </p:spTree>
    <p:extLst>
      <p:ext uri="{BB962C8B-B14F-4D97-AF65-F5344CB8AC3E}">
        <p14:creationId xmlns:p14="http://schemas.microsoft.com/office/powerpoint/2010/main" val="4075602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r>
              <a:rPr lang="en-US" sz="1800" dirty="0">
                <a:solidFill>
                  <a:prstClr val="white"/>
                </a:solidFill>
              </a:rPr>
              <a:t>(</a:t>
            </a:r>
            <a:r>
              <a:rPr lang="en-US" sz="1800" dirty="0" smtClean="0">
                <a:solidFill>
                  <a:prstClr val="white"/>
                </a:solidFill>
              </a:rPr>
              <a:t>continued 3)</a:t>
            </a:r>
            <a:endParaRPr lang="en-US" dirty="0"/>
          </a:p>
        </p:txBody>
      </p:sp>
      <p:sp>
        <p:nvSpPr>
          <p:cNvPr id="4" name="Footer Placeholder 3"/>
          <p:cNvSpPr>
            <a:spLocks noGrp="1"/>
          </p:cNvSpPr>
          <p:nvPr>
            <p:ph type="ftr" sz="quarter" idx="11"/>
          </p:nvPr>
        </p:nvSpPr>
        <p:spPr/>
        <p:txBody>
          <a:bodyPr/>
          <a:lstStyle/>
          <a:p>
            <a:pPr>
              <a:defRPr/>
            </a:pPr>
            <a:r>
              <a:rPr lang="en-US" dirty="0" smtClean="0"/>
              <a:t>FOR EXERCISE PURPOSES ONLY</a:t>
            </a:r>
          </a:p>
          <a:p>
            <a:pPr>
              <a:defRPr/>
            </a:pPr>
            <a:endParaRPr lang="en-US" dirty="0"/>
          </a:p>
        </p:txBody>
      </p:sp>
      <p:sp>
        <p:nvSpPr>
          <p:cNvPr id="5" name="Content Placeholder 2"/>
          <p:cNvSpPr>
            <a:spLocks noGrp="1"/>
          </p:cNvSpPr>
          <p:nvPr>
            <p:ph idx="1"/>
          </p:nvPr>
        </p:nvSpPr>
        <p:spPr>
          <a:xfrm>
            <a:off x="457200" y="1600200"/>
            <a:ext cx="8229600" cy="4525963"/>
          </a:xfrm>
        </p:spPr>
        <p:txBody>
          <a:bodyPr>
            <a:normAutofit/>
          </a:bodyPr>
          <a:lstStyle/>
          <a:p>
            <a:pPr>
              <a:buNone/>
            </a:pPr>
            <a:r>
              <a:rPr lang="en-US" dirty="0" smtClean="0">
                <a:solidFill>
                  <a:srgbClr val="739600"/>
                </a:solidFill>
              </a:rPr>
              <a:t>Goal</a:t>
            </a:r>
          </a:p>
          <a:p>
            <a:pPr lvl="1"/>
            <a:r>
              <a:rPr lang="en-US" sz="2600" dirty="0"/>
              <a:t>Assess plans, policies, and procedures and think about how you would realistically apply them in the event of an incident</a:t>
            </a:r>
          </a:p>
          <a:p>
            <a:pPr lvl="1"/>
            <a:r>
              <a:rPr lang="en-US" sz="2600" dirty="0"/>
              <a:t>Facilitate discussion among various participating entities, such </a:t>
            </a:r>
            <a:r>
              <a:rPr lang="en-US" sz="2600" dirty="0" smtClean="0"/>
              <a:t>as medical doctors, State and local entities, and the private sector</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Structure</a:t>
            </a:r>
            <a:endParaRPr lang="en-US" dirty="0"/>
          </a:p>
        </p:txBody>
      </p:sp>
      <p:sp>
        <p:nvSpPr>
          <p:cNvPr id="3" name="Content Placeholder 2"/>
          <p:cNvSpPr>
            <a:spLocks noGrp="1"/>
          </p:cNvSpPr>
          <p:nvPr>
            <p:ph idx="1"/>
          </p:nvPr>
        </p:nvSpPr>
        <p:spPr/>
        <p:txBody>
          <a:bodyPr/>
          <a:lstStyle/>
          <a:p>
            <a:r>
              <a:rPr lang="en-US" dirty="0"/>
              <a:t>This exercise is a highly interactive facilitated exercise with </a:t>
            </a:r>
            <a:r>
              <a:rPr lang="en-US" dirty="0" smtClean="0"/>
              <a:t>three modules:</a:t>
            </a:r>
          </a:p>
          <a:p>
            <a:pPr lvl="1"/>
            <a:r>
              <a:rPr lang="en-US" b="1" dirty="0" smtClean="0"/>
              <a:t>Module 1 – Intentional Contamination</a:t>
            </a:r>
          </a:p>
          <a:p>
            <a:pPr lvl="1"/>
            <a:r>
              <a:rPr lang="en-US" b="1" dirty="0"/>
              <a:t>Module </a:t>
            </a:r>
            <a:r>
              <a:rPr lang="en-US" b="1" dirty="0" smtClean="0"/>
              <a:t>2 </a:t>
            </a:r>
            <a:r>
              <a:rPr lang="en-US" b="1" dirty="0"/>
              <a:t>– </a:t>
            </a:r>
            <a:r>
              <a:rPr lang="en-US" b="1" dirty="0" smtClean="0"/>
              <a:t>Identification and Investigation</a:t>
            </a:r>
            <a:endParaRPr lang="en-US" b="1" dirty="0"/>
          </a:p>
          <a:p>
            <a:pPr lvl="1"/>
            <a:r>
              <a:rPr lang="en-US" b="1" dirty="0"/>
              <a:t>Module </a:t>
            </a:r>
            <a:r>
              <a:rPr lang="en-US" b="1" dirty="0" smtClean="0"/>
              <a:t>3 </a:t>
            </a:r>
            <a:r>
              <a:rPr lang="en-US" b="1" dirty="0"/>
              <a:t>– </a:t>
            </a:r>
            <a:r>
              <a:rPr lang="en-US" b="1" dirty="0" smtClean="0"/>
              <a:t>Research and Results</a:t>
            </a:r>
            <a:endParaRPr lang="en-US" b="1" dirty="0"/>
          </a:p>
          <a:p>
            <a:pPr lvl="1"/>
            <a:endParaRPr lang="en-US" dirty="0" smtClean="0"/>
          </a:p>
        </p:txBody>
      </p:sp>
      <p:sp>
        <p:nvSpPr>
          <p:cNvPr id="4" name="Footer Placeholder 3"/>
          <p:cNvSpPr>
            <a:spLocks noGrp="1"/>
          </p:cNvSpPr>
          <p:nvPr>
            <p:ph type="ftr" sz="quarter" idx="11"/>
          </p:nvPr>
        </p:nvSpPr>
        <p:spPr>
          <a:xfrm>
            <a:off x="3124200" y="6356350"/>
            <a:ext cx="2895600" cy="365125"/>
          </a:xfrm>
        </p:spPr>
        <p:txBody>
          <a:bodyPr/>
          <a:lstStyle/>
          <a:p>
            <a:pPr>
              <a:defRPr/>
            </a:pPr>
            <a:r>
              <a:rPr lang="en-US" dirty="0" smtClean="0"/>
              <a:t>FOR EXERCISE PURPOSES ONLY</a:t>
            </a:r>
          </a:p>
          <a:p>
            <a:pPr>
              <a:defRPr/>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Structure </a:t>
            </a:r>
            <a:r>
              <a:rPr lang="en-US" sz="1800" dirty="0">
                <a:solidFill>
                  <a:prstClr val="white"/>
                </a:solidFill>
              </a:rPr>
              <a:t>(</a:t>
            </a:r>
            <a:r>
              <a:rPr lang="en-US" sz="1800" dirty="0" smtClean="0">
                <a:solidFill>
                  <a:prstClr val="white"/>
                </a:solidFill>
              </a:rPr>
              <a:t>continued)</a:t>
            </a:r>
            <a:endParaRPr lang="en-US" dirty="0"/>
          </a:p>
        </p:txBody>
      </p:sp>
      <p:sp>
        <p:nvSpPr>
          <p:cNvPr id="3" name="Content Placeholder 2"/>
          <p:cNvSpPr>
            <a:spLocks noGrp="1"/>
          </p:cNvSpPr>
          <p:nvPr>
            <p:ph idx="1"/>
          </p:nvPr>
        </p:nvSpPr>
        <p:spPr/>
        <p:txBody>
          <a:bodyPr/>
          <a:lstStyle/>
          <a:p>
            <a:r>
              <a:rPr lang="en-US" dirty="0" smtClean="0"/>
              <a:t>Tabletop exercise reflects the policies and procedures currently in use and is accurate as of November 2013.</a:t>
            </a:r>
          </a:p>
          <a:p>
            <a:pPr lvl="1">
              <a:buFont typeface="Arial" pitchFamily="34" charset="0"/>
              <a:buChar char="•"/>
            </a:pPr>
            <a:r>
              <a:rPr lang="en-US" dirty="0" smtClean="0"/>
              <a:t>If there has been an update to the procedure in your jurisdiction, please be sure to make the group aware of the change and work with the facilitator to ensure that all participants understand the update</a:t>
            </a:r>
          </a:p>
          <a:p>
            <a:pPr lvl="1">
              <a:buFont typeface="Arial" pitchFamily="34" charset="0"/>
              <a:buChar char="•"/>
            </a:pPr>
            <a:r>
              <a:rPr lang="en-US" dirty="0" smtClean="0"/>
              <a:t>Scenario is hypothetical- don’t fight the scenario</a:t>
            </a:r>
          </a:p>
          <a:p>
            <a:endParaRPr lang="en-US" dirty="0"/>
          </a:p>
        </p:txBody>
      </p:sp>
      <p:sp>
        <p:nvSpPr>
          <p:cNvPr id="4" name="Footer Placeholder 3"/>
          <p:cNvSpPr>
            <a:spLocks noGrp="1"/>
          </p:cNvSpPr>
          <p:nvPr>
            <p:ph type="ftr" sz="quarter" idx="11"/>
          </p:nvPr>
        </p:nvSpPr>
        <p:spPr/>
        <p:txBody>
          <a:bodyPr/>
          <a:lstStyle/>
          <a:p>
            <a:pPr>
              <a:defRPr/>
            </a:pPr>
            <a:r>
              <a:rPr lang="en-US" dirty="0" smtClean="0"/>
              <a:t>FOR EXERCISE PURPOSES ONLY</a:t>
            </a:r>
          </a:p>
          <a:p>
            <a:pPr>
              <a:defRPr/>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5"/>
          <p:cNvSpPr>
            <a:spLocks noGrp="1" noChangeArrowheads="1"/>
          </p:cNvSpPr>
          <p:nvPr>
            <p:ph type="title"/>
          </p:nvPr>
        </p:nvSpPr>
        <p:spPr/>
        <p:txBody>
          <a:bodyPr rtlCol="0">
            <a:normAutofit/>
          </a:bodyPr>
          <a:lstStyle/>
          <a:p>
            <a:pPr eaLnBrk="1" fontAlgn="auto" hangingPunct="1">
              <a:spcAft>
                <a:spcPts val="0"/>
              </a:spcAft>
              <a:defRPr/>
            </a:pPr>
            <a:r>
              <a:rPr lang="en-US" dirty="0" smtClean="0"/>
              <a:t>Exercise Guidelines</a:t>
            </a:r>
          </a:p>
        </p:txBody>
      </p:sp>
      <p:sp>
        <p:nvSpPr>
          <p:cNvPr id="9219" name="Rectangle 3"/>
          <p:cNvSpPr>
            <a:spLocks noGrp="1" noChangeArrowheads="1"/>
          </p:cNvSpPr>
          <p:nvPr>
            <p:ph idx="1"/>
          </p:nvPr>
        </p:nvSpPr>
        <p:spPr/>
        <p:txBody>
          <a:bodyPr/>
          <a:lstStyle/>
          <a:p>
            <a:pPr lvl="0"/>
            <a:r>
              <a:rPr lang="en-US" dirty="0" smtClean="0"/>
              <a:t>Open, low-stress and non-public learning environment, and is not intended to set precedents</a:t>
            </a:r>
          </a:p>
          <a:p>
            <a:pPr lvl="0"/>
            <a:r>
              <a:rPr lang="en-US" dirty="0" smtClean="0"/>
              <a:t>Listen to and respect the varying viewpoints of all of the other participants</a:t>
            </a:r>
          </a:p>
          <a:p>
            <a:pPr lvl="0"/>
            <a:r>
              <a:rPr lang="en-US" dirty="0" smtClean="0"/>
              <a:t>Scenario is plausible and the events occurred as presented</a:t>
            </a:r>
          </a:p>
          <a:p>
            <a:pPr lvl="1">
              <a:buFont typeface="Arial" pitchFamily="34" charset="0"/>
              <a:buChar char="•"/>
            </a:pPr>
            <a:r>
              <a:rPr lang="en-US" dirty="0" smtClean="0"/>
              <a:t>Suspend your disbelief, and feel free to discuss differing policies and procedures during the breakout discussion</a:t>
            </a:r>
          </a:p>
        </p:txBody>
      </p:sp>
      <p:sp>
        <p:nvSpPr>
          <p:cNvPr id="4" name="Footer Placeholder 3"/>
          <p:cNvSpPr>
            <a:spLocks noGrp="1"/>
          </p:cNvSpPr>
          <p:nvPr>
            <p:ph type="ftr" sz="quarter" idx="11"/>
          </p:nvPr>
        </p:nvSpPr>
        <p:spPr>
          <a:xfrm>
            <a:off x="3124200" y="6356350"/>
            <a:ext cx="2895600" cy="365125"/>
          </a:xfrm>
        </p:spPr>
        <p:txBody>
          <a:bodyPr/>
          <a:lstStyle/>
          <a:p>
            <a:pPr>
              <a:defRPr/>
            </a:pPr>
            <a:r>
              <a:rPr lang="en-US" dirty="0" smtClean="0"/>
              <a:t>FOR EXERCISE PURPOSES ONLY</a:t>
            </a:r>
          </a:p>
          <a:p>
            <a:pPr>
              <a:defRPr/>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Guidelines </a:t>
            </a:r>
            <a:r>
              <a:rPr lang="en-US" sz="1800" dirty="0">
                <a:solidFill>
                  <a:prstClr val="white"/>
                </a:solidFill>
              </a:rPr>
              <a:t>(</a:t>
            </a:r>
            <a:r>
              <a:rPr lang="en-US" sz="1800" dirty="0" smtClean="0">
                <a:solidFill>
                  <a:prstClr val="white"/>
                </a:solidFill>
              </a:rPr>
              <a:t>continued)</a:t>
            </a:r>
            <a:endParaRPr lang="en-US" dirty="0"/>
          </a:p>
        </p:txBody>
      </p:sp>
      <p:sp>
        <p:nvSpPr>
          <p:cNvPr id="3" name="Content Placeholder 2"/>
          <p:cNvSpPr>
            <a:spLocks noGrp="1"/>
          </p:cNvSpPr>
          <p:nvPr>
            <p:ph idx="1"/>
          </p:nvPr>
        </p:nvSpPr>
        <p:spPr/>
        <p:txBody>
          <a:bodyPr/>
          <a:lstStyle/>
          <a:p>
            <a:pPr lvl="0"/>
            <a:r>
              <a:rPr lang="en-US" dirty="0" smtClean="0"/>
              <a:t>Work with each other to provide the expertise needed to ensure that our discussion is accurate and thorough</a:t>
            </a:r>
          </a:p>
          <a:p>
            <a:pPr lvl="0"/>
            <a:r>
              <a:rPr lang="en-US" dirty="0" smtClean="0"/>
              <a:t>Commit to applying </a:t>
            </a:r>
            <a:r>
              <a:rPr lang="en-US" dirty="0" err="1" smtClean="0"/>
              <a:t>learnings</a:t>
            </a:r>
            <a:r>
              <a:rPr lang="en-US" dirty="0" smtClean="0"/>
              <a:t> from today’s activities to your job/function and sharing key </a:t>
            </a:r>
            <a:r>
              <a:rPr lang="en-US" dirty="0" err="1" smtClean="0"/>
              <a:t>learnings</a:t>
            </a:r>
            <a:r>
              <a:rPr lang="en-US" dirty="0" smtClean="0"/>
              <a:t> with colleagues</a:t>
            </a:r>
          </a:p>
          <a:p>
            <a:endParaRPr lang="en-US" dirty="0"/>
          </a:p>
        </p:txBody>
      </p:sp>
      <p:sp>
        <p:nvSpPr>
          <p:cNvPr id="4" name="Footer Placeholder 3"/>
          <p:cNvSpPr>
            <a:spLocks noGrp="1"/>
          </p:cNvSpPr>
          <p:nvPr>
            <p:ph type="ftr" sz="quarter" idx="11"/>
          </p:nvPr>
        </p:nvSpPr>
        <p:spPr/>
        <p:txBody>
          <a:bodyPr/>
          <a:lstStyle/>
          <a:p>
            <a:pPr>
              <a:defRPr/>
            </a:pPr>
            <a:r>
              <a:rPr lang="en-US" dirty="0" smtClean="0"/>
              <a:t>FOR EXERCISE PURPOSES ONLY</a:t>
            </a:r>
          </a:p>
          <a:p>
            <a:pPr>
              <a:defRPr/>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3135</TotalTime>
  <Words>2290</Words>
  <Application>Microsoft Office PowerPoint</Application>
  <PresentationFormat>On-screen Show (4:3)</PresentationFormat>
  <Paragraphs>280</Paragraphs>
  <Slides>45</Slides>
  <Notes>14</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Foul Fodder</vt:lpstr>
      <vt:lpstr>Introduction</vt:lpstr>
      <vt:lpstr>Introduction (continued)</vt:lpstr>
      <vt:lpstr>Introduction (continued 2)</vt:lpstr>
      <vt:lpstr>Introduction (continued 3)</vt:lpstr>
      <vt:lpstr>Exercise Structure</vt:lpstr>
      <vt:lpstr>Exercise Structure (continued)</vt:lpstr>
      <vt:lpstr>Exercise Guidelines</vt:lpstr>
      <vt:lpstr>Exercise Guidelines (continued)</vt:lpstr>
      <vt:lpstr>Exercise Objectives</vt:lpstr>
      <vt:lpstr>Exercise Objectives (continued)</vt:lpstr>
      <vt:lpstr>Roles and Responsibilities</vt:lpstr>
      <vt:lpstr>Roles and Responsibilities (continued)</vt:lpstr>
      <vt:lpstr>Personal Learning Inventory (PLI)</vt:lpstr>
      <vt:lpstr>Module 1: Intentional Contamination</vt:lpstr>
      <vt:lpstr>Module 1: Intentional Contamination (continued)</vt:lpstr>
      <vt:lpstr>Module 1: Intentional Contamination (continued 2)</vt:lpstr>
      <vt:lpstr>Module 1: Intentional Contamination (continued 3)</vt:lpstr>
      <vt:lpstr>Module 1: Intentional Contamination (continued 4)</vt:lpstr>
      <vt:lpstr>Module 1: Intentional Contamination (continued 5)</vt:lpstr>
      <vt:lpstr>Module 1: Summary of Developments</vt:lpstr>
      <vt:lpstr>Module 1: Table Activity Session</vt:lpstr>
      <vt:lpstr>Module 1: Break Out Session</vt:lpstr>
      <vt:lpstr>Module 1: Break</vt:lpstr>
      <vt:lpstr>Module 2: Identification and Investigation</vt:lpstr>
      <vt:lpstr>Module 2: Identification and Investigation (continued)</vt:lpstr>
      <vt:lpstr>Module 2: Identification and Investigation (continued 2)</vt:lpstr>
      <vt:lpstr>Module 2: XYZ Plant Layout</vt:lpstr>
      <vt:lpstr>Module 2: Summary of Developments</vt:lpstr>
      <vt:lpstr>Module 2: Table Activity Session</vt:lpstr>
      <vt:lpstr>Module 2: Break Out Session</vt:lpstr>
      <vt:lpstr>Module 2: Break</vt:lpstr>
      <vt:lpstr>Module 3: Research and Results</vt:lpstr>
      <vt:lpstr>Module 3: Research and Results (continued)</vt:lpstr>
      <vt:lpstr>Module 3: Summary of Developments</vt:lpstr>
      <vt:lpstr>Module 3: Table Activity Session</vt:lpstr>
      <vt:lpstr>Module 3: Break Out Session</vt:lpstr>
      <vt:lpstr>Exercise Objectives Recap</vt:lpstr>
      <vt:lpstr>Exercise Objectives Recap (continued)</vt:lpstr>
      <vt:lpstr>Wrap-Up Activities</vt:lpstr>
      <vt:lpstr>Wrap-Up Activities (continued)</vt:lpstr>
      <vt:lpstr>Wrap-up Activities (continued 2)</vt:lpstr>
      <vt:lpstr>Wrap-up Activities (continued 3)</vt:lpstr>
      <vt:lpstr>Resources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Header</dc:title>
  <dc:creator>ecarr</dc:creator>
  <cp:lastModifiedBy>Alaina Herrera</cp:lastModifiedBy>
  <cp:revision>292</cp:revision>
  <dcterms:created xsi:type="dcterms:W3CDTF">2009-02-11T18:07:10Z</dcterms:created>
  <dcterms:modified xsi:type="dcterms:W3CDTF">2014-09-02T20:15:17Z</dcterms:modified>
</cp:coreProperties>
</file>